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300" r:id="rId2"/>
    <p:sldId id="296" r:id="rId3"/>
    <p:sldId id="282" r:id="rId4"/>
    <p:sldId id="283" r:id="rId5"/>
    <p:sldId id="284" r:id="rId6"/>
    <p:sldId id="285" r:id="rId7"/>
    <p:sldId id="286" r:id="rId8"/>
    <p:sldId id="288" r:id="rId9"/>
    <p:sldId id="289" r:id="rId10"/>
    <p:sldId id="262" r:id="rId11"/>
    <p:sldId id="264" r:id="rId12"/>
    <p:sldId id="263" r:id="rId1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8C00"/>
    <a:srgbClr val="968C6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60" d="100"/>
          <a:sy n="60" d="100"/>
        </p:scale>
        <p:origin x="-1434" y="-918"/>
      </p:cViewPr>
      <p:guideLst>
        <p:guide orient="horz" pos="144"/>
        <p:guide orient="horz" pos="336"/>
        <p:guide orient="horz" pos="4176"/>
        <p:guide orient="horz" pos="3888"/>
        <p:guide orient="horz" pos="3984"/>
        <p:guide orient="horz" pos="1104"/>
        <p:guide orient="horz" pos="1008"/>
        <p:guide orient="horz" pos="1776"/>
        <p:guide orient="horz" pos="1872"/>
        <p:guide orient="horz" pos="2448"/>
        <p:guide orient="horz" pos="2544"/>
        <p:guide orient="horz" pos="3216"/>
        <p:guide orient="horz" pos="3312"/>
        <p:guide pos="2832"/>
        <p:guide pos="336"/>
        <p:guide pos="5424"/>
        <p:guide pos="2928"/>
        <p:guide pos="1968"/>
        <p:guide pos="2064"/>
        <p:guide pos="3696"/>
        <p:guide pos="379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6"/>
    </p:cViewPr>
  </p:sorterViewPr>
  <p:notesViewPr>
    <p:cSldViewPr snapToObjects="1">
      <p:cViewPr varScale="1">
        <p:scale>
          <a:sx n="59" d="100"/>
          <a:sy n="59" d="100"/>
        </p:scale>
        <p:origin x="-1788" y="-96"/>
      </p:cViewPr>
      <p:guideLst>
        <p:guide orient="horz" pos="3128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A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Indiv./autonomy</c:v>
                </c:pt>
                <c:pt idx="1">
                  <c:v>Risk</c:v>
                </c:pt>
                <c:pt idx="2">
                  <c:v>Need Achievement</c:v>
                </c:pt>
                <c:pt idx="3">
                  <c:v>Simplicity</c:v>
                </c:pt>
                <c:pt idx="4">
                  <c:v>Income/perks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4.5999999999999996</c:v>
                </c:pt>
                <c:pt idx="3">
                  <c:v>4.2</c:v>
                </c:pt>
                <c:pt idx="4">
                  <c:v>1.5</c:v>
                </c:pt>
              </c:numCache>
            </c:numRef>
          </c:val>
        </c:ser>
        <c:dLbls/>
        <c:shape val="box"/>
        <c:axId val="94771456"/>
        <c:axId val="94793728"/>
        <c:axId val="0"/>
      </c:bar3DChart>
      <c:catAx>
        <c:axId val="94771456"/>
        <c:scaling>
          <c:orientation val="minMax"/>
        </c:scaling>
        <c:axPos val="b"/>
        <c:tickLblPos val="nextTo"/>
        <c:crossAx val="94793728"/>
        <c:crosses val="autoZero"/>
        <c:auto val="1"/>
        <c:lblAlgn val="ctr"/>
        <c:lblOffset val="100"/>
      </c:catAx>
      <c:valAx>
        <c:axId val="94793728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9477145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09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09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r">
              <a:defRPr sz="1200"/>
            </a:lvl1pPr>
          </a:lstStyle>
          <a:p>
            <a:fld id="{5AF9ADC1-0986-4A37-B35A-B5135AF903BA}" type="datetimeFigureOut">
              <a:rPr lang="en-AU" smtClean="0"/>
              <a:pPr/>
              <a:t>2/01/2014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2"/>
            <a:ext cx="2946400" cy="496809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9" y="9428242"/>
            <a:ext cx="2946400" cy="496809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r">
              <a:defRPr sz="1200"/>
            </a:lvl1pPr>
          </a:lstStyle>
          <a:p>
            <a:fld id="{C63F787B-81DC-4189-95BE-616E9211B69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897619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5659" cy="496331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3"/>
            <a:ext cx="2945659" cy="496331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>
              <a:defRPr sz="1200"/>
            </a:lvl1pPr>
          </a:lstStyle>
          <a:p>
            <a:fld id="{5EFB8DA3-BCA9-4B7D-B50D-14F47506B614}" type="datetimeFigureOut">
              <a:rPr lang="en-GB" smtClean="0"/>
              <a:pPr/>
              <a:t>02/01/2014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0" tIns="45705" rIns="91410" bIns="4570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6"/>
            <a:ext cx="5438140" cy="4466987"/>
          </a:xfrm>
          <a:prstGeom prst="rect">
            <a:avLst/>
          </a:prstGeom>
        </p:spPr>
        <p:txBody>
          <a:bodyPr vert="horz" lIns="91410" tIns="45705" rIns="91410" bIns="4570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586"/>
            <a:ext cx="2945659" cy="496331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428586"/>
            <a:ext cx="2945659" cy="496331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>
              <a:defRPr sz="1200"/>
            </a:lvl1pPr>
          </a:lstStyle>
          <a:p>
            <a:fld id="{F07B8F03-BC93-4120-96CA-A36DF640BE2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39642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These are the key objectives</a:t>
            </a:r>
            <a:r>
              <a:rPr lang="en-AU" baseline="0" dirty="0" smtClean="0"/>
              <a:t>/outcomes that clients should work towards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984728" y="0"/>
            <a:ext cx="8159272" cy="6635214"/>
            <a:chOff x="984728" y="0"/>
            <a:chExt cx="8159272" cy="6635214"/>
          </a:xfrm>
        </p:grpSpPr>
        <p:sp>
          <p:nvSpPr>
            <p:cNvPr id="25" name="Rectangle 158"/>
            <p:cNvSpPr>
              <a:spLocks noChangeArrowheads="1"/>
            </p:cNvSpPr>
            <p:nvPr userDrawn="1"/>
          </p:nvSpPr>
          <p:spPr bwMode="gray">
            <a:xfrm>
              <a:off x="1752600" y="685800"/>
              <a:ext cx="5638800" cy="2209800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6" name="Rectangle 159"/>
            <p:cNvSpPr>
              <a:spLocks noChangeArrowheads="1"/>
            </p:cNvSpPr>
            <p:nvPr userDrawn="1"/>
          </p:nvSpPr>
          <p:spPr bwMode="gray">
            <a:xfrm>
              <a:off x="8077200" y="2895600"/>
              <a:ext cx="619125" cy="327660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7" name="Rectangle 153"/>
            <p:cNvSpPr>
              <a:spLocks noChangeArrowheads="1"/>
            </p:cNvSpPr>
            <p:nvPr/>
          </p:nvSpPr>
          <p:spPr bwMode="gray">
            <a:xfrm>
              <a:off x="8686800" y="2895600"/>
              <a:ext cx="457200" cy="3276600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9" name="Rectangle 156"/>
            <p:cNvSpPr>
              <a:spLocks noChangeArrowheads="1"/>
            </p:cNvSpPr>
            <p:nvPr userDrawn="1"/>
          </p:nvSpPr>
          <p:spPr bwMode="gray">
            <a:xfrm>
              <a:off x="1752600" y="0"/>
              <a:ext cx="5638800" cy="685800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0" name="Rectangle 160"/>
            <p:cNvSpPr>
              <a:spLocks noChangeArrowheads="1"/>
            </p:cNvSpPr>
            <p:nvPr userDrawn="1"/>
          </p:nvSpPr>
          <p:spPr bwMode="gray">
            <a:xfrm>
              <a:off x="7391400" y="2895600"/>
              <a:ext cx="685800" cy="3276600"/>
            </a:xfrm>
            <a:prstGeom prst="rect">
              <a:avLst/>
            </a:prstGeom>
            <a:solidFill>
              <a:srgbClr val="D139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1" name="Rectangle 30"/>
            <p:cNvSpPr/>
            <p:nvPr userDrawn="1"/>
          </p:nvSpPr>
          <p:spPr bwMode="gray">
            <a:xfrm>
              <a:off x="1752600" y="2895600"/>
              <a:ext cx="5638800" cy="3276599"/>
            </a:xfrm>
            <a:prstGeom prst="rect">
              <a:avLst/>
            </a:prstGeom>
            <a:solidFill>
              <a:srgbClr val="C2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lang="en-GB" sz="18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Rectangle 155"/>
            <p:cNvSpPr>
              <a:spLocks noChangeArrowheads="1"/>
            </p:cNvSpPr>
            <p:nvPr userDrawn="1"/>
          </p:nvSpPr>
          <p:spPr bwMode="gray">
            <a:xfrm>
              <a:off x="7391402" y="685800"/>
              <a:ext cx="685798" cy="2209800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grpSp>
          <p:nvGrpSpPr>
            <p:cNvPr id="3" name="Group 24"/>
            <p:cNvGrpSpPr/>
            <p:nvPr userDrawn="1"/>
          </p:nvGrpSpPr>
          <p:grpSpPr>
            <a:xfrm>
              <a:off x="984728" y="6172200"/>
              <a:ext cx="914400" cy="463014"/>
              <a:chOff x="984728" y="6172200"/>
              <a:chExt cx="914400" cy="463014"/>
            </a:xfrm>
          </p:grpSpPr>
          <p:sp>
            <p:nvSpPr>
              <p:cNvPr id="19" name="Rectangle 37"/>
              <p:cNvSpPr>
                <a:spLocks noChangeArrowheads="1"/>
              </p:cNvSpPr>
              <p:nvPr userDrawn="1"/>
            </p:nvSpPr>
            <p:spPr bwMode="black">
              <a:xfrm>
                <a:off x="1524000" y="6172200"/>
                <a:ext cx="228600" cy="45719"/>
              </a:xfrm>
              <a:prstGeom prst="rect">
                <a:avLst/>
              </a:prstGeom>
              <a:solidFill>
                <a:srgbClr val="A10000"/>
              </a:solidFill>
              <a:ln w="0">
                <a:solidFill>
                  <a:srgbClr val="A1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  <p:sp>
            <p:nvSpPr>
              <p:cNvPr id="23" name="Freeform 7"/>
              <p:cNvSpPr>
                <a:spLocks noEditPoints="1"/>
              </p:cNvSpPr>
              <p:nvPr userDrawn="1"/>
            </p:nvSpPr>
            <p:spPr bwMode="black">
              <a:xfrm>
                <a:off x="984728" y="6290558"/>
                <a:ext cx="914400" cy="344656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/>
              </a:p>
            </p:txBody>
          </p:sp>
        </p:grpSp>
      </p:grp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21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dirty="0" err="1" smtClean="0"/>
              <a:t>www.pwc.com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3400" y="6477001"/>
            <a:ext cx="2590800" cy="15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33400" y="6477001"/>
            <a:ext cx="2590800" cy="15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</p:spPr>
        <p:txBody>
          <a:bodyPr/>
          <a:lstStyle>
            <a:lvl1pPr>
              <a:defRPr sz="3200" baseline="0">
                <a:solidFill>
                  <a:schemeClr val="tx2"/>
                </a:solidFill>
              </a:defRPr>
            </a:lvl1pPr>
            <a:lvl2pPr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2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2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200">
                <a:solidFill>
                  <a:schemeClr val="tx2"/>
                </a:solidFill>
              </a:defRPr>
            </a:lvl8pPr>
            <a:lvl9pPr>
              <a:defRPr sz="3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077200" cy="4419600"/>
          </a:xfrm>
        </p:spPr>
        <p:txBody>
          <a:bodyPr>
            <a:noAutofit/>
          </a:bodyPr>
          <a:lstStyle>
            <a:lvl1pPr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defRPr sz="3200" baseline="0">
                <a:solidFill>
                  <a:schemeClr val="bg1"/>
                </a:solidFill>
              </a:defRPr>
            </a:lvl1pPr>
            <a:lvl2pPr marL="444500" indent="-263525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714375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984250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341438" indent="-266700">
              <a:lnSpc>
                <a:spcPts val="36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611313" indent="-271463">
              <a:lnSpc>
                <a:spcPts val="3600"/>
              </a:lnSpc>
              <a:spcBef>
                <a:spcPts val="0"/>
              </a:spcBef>
              <a:spcAft>
                <a:spcPts val="60"/>
              </a:spcAft>
              <a:buClr>
                <a:schemeClr val="bg1"/>
              </a:buClr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6pPr>
            <a:lvl7pPr>
              <a:defRPr sz="2800">
                <a:solidFill>
                  <a:schemeClr val="bg1"/>
                </a:solidFill>
              </a:defRPr>
            </a:lvl7pPr>
            <a:lvl8pPr>
              <a:lnSpc>
                <a:spcPts val="3600"/>
              </a:lnSpc>
              <a:defRPr sz="2800">
                <a:solidFill>
                  <a:schemeClr val="bg1"/>
                </a:solidFill>
              </a:defRPr>
            </a:lvl8pPr>
            <a:lvl9pPr>
              <a:defRPr sz="2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533400" y="6477001"/>
            <a:ext cx="2590800" cy="15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1"/>
            <a:ext cx="8077200" cy="1066799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1"/>
            <a:ext cx="8077200" cy="1371599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533400" y="6477001"/>
            <a:ext cx="2590800" cy="1523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0"/>
            <a:ext cx="80772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0"/>
            <a:ext cx="8077200" cy="13716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hape 10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ctrTitle"/>
          </p:nvPr>
        </p:nvSpPr>
        <p:spPr bwMode="black">
          <a:xfrm>
            <a:off x="533400" y="685800"/>
            <a:ext cx="8077200" cy="10668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533401" y="2819400"/>
            <a:ext cx="3962399" cy="3352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33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1905001"/>
            <a:ext cx="8077200" cy="7620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hape 1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3"/>
          <p:cNvGrpSpPr/>
          <p:nvPr/>
        </p:nvGrpSpPr>
        <p:grpSpPr>
          <a:xfrm>
            <a:off x="1752600" y="5791200"/>
            <a:ext cx="445770" cy="381000"/>
            <a:chOff x="1905000" y="5715000"/>
            <a:chExt cx="445770" cy="381000"/>
          </a:xfrm>
        </p:grpSpPr>
        <p:sp>
          <p:nvSpPr>
            <p:cNvPr id="2073" name="Rectangle 25"/>
            <p:cNvSpPr>
              <a:spLocks noChangeArrowheads="1"/>
            </p:cNvSpPr>
            <p:nvPr userDrawn="1"/>
          </p:nvSpPr>
          <p:spPr bwMode="gray">
            <a:xfrm>
              <a:off x="2293620" y="5988118"/>
              <a:ext cx="57150" cy="107882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74" name="Rectangle 26"/>
            <p:cNvSpPr>
              <a:spLocks noChangeArrowheads="1"/>
            </p:cNvSpPr>
            <p:nvPr userDrawn="1"/>
          </p:nvSpPr>
          <p:spPr bwMode="gray">
            <a:xfrm>
              <a:off x="2132171" y="5757333"/>
              <a:ext cx="44291" cy="66914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75" name="Rectangle 27"/>
            <p:cNvSpPr>
              <a:spLocks noChangeArrowheads="1"/>
            </p:cNvSpPr>
            <p:nvPr userDrawn="1"/>
          </p:nvSpPr>
          <p:spPr bwMode="gray">
            <a:xfrm>
              <a:off x="1905000" y="5715000"/>
              <a:ext cx="227171" cy="42333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76" name="Rectangle 28"/>
            <p:cNvSpPr>
              <a:spLocks noChangeArrowheads="1"/>
            </p:cNvSpPr>
            <p:nvPr userDrawn="1"/>
          </p:nvSpPr>
          <p:spPr bwMode="gray">
            <a:xfrm>
              <a:off x="1905000" y="5757333"/>
              <a:ext cx="227171" cy="66914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77" name="Rectangle 29"/>
            <p:cNvSpPr>
              <a:spLocks noChangeArrowheads="1"/>
            </p:cNvSpPr>
            <p:nvPr userDrawn="1"/>
          </p:nvSpPr>
          <p:spPr bwMode="gray">
            <a:xfrm>
              <a:off x="2176462" y="5824247"/>
              <a:ext cx="117158" cy="163871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78" name="Rectangle 30"/>
            <p:cNvSpPr>
              <a:spLocks noChangeArrowheads="1"/>
            </p:cNvSpPr>
            <p:nvPr userDrawn="1"/>
          </p:nvSpPr>
          <p:spPr bwMode="gray">
            <a:xfrm>
              <a:off x="2176462" y="5988118"/>
              <a:ext cx="117158" cy="107882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79" name="Rectangle 31"/>
            <p:cNvSpPr>
              <a:spLocks noChangeArrowheads="1"/>
            </p:cNvSpPr>
            <p:nvPr userDrawn="1"/>
          </p:nvSpPr>
          <p:spPr bwMode="gray">
            <a:xfrm>
              <a:off x="2132171" y="5824247"/>
              <a:ext cx="44291" cy="163871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80" name="Rectangle 32"/>
            <p:cNvSpPr>
              <a:spLocks noChangeArrowheads="1"/>
            </p:cNvSpPr>
            <p:nvPr userDrawn="1"/>
          </p:nvSpPr>
          <p:spPr bwMode="gray">
            <a:xfrm>
              <a:off x="2132171" y="5988118"/>
              <a:ext cx="44291" cy="107882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81" name="Freeform 33"/>
            <p:cNvSpPr>
              <a:spLocks/>
            </p:cNvSpPr>
            <p:nvPr userDrawn="1"/>
          </p:nvSpPr>
          <p:spPr bwMode="gray">
            <a:xfrm>
              <a:off x="1905000" y="5824247"/>
              <a:ext cx="227171" cy="1638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82" name="Rectangle 34"/>
            <p:cNvSpPr>
              <a:spLocks noChangeArrowheads="1"/>
            </p:cNvSpPr>
            <p:nvPr userDrawn="1"/>
          </p:nvSpPr>
          <p:spPr bwMode="gray">
            <a:xfrm>
              <a:off x="2046446" y="5988118"/>
              <a:ext cx="85725" cy="107882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83" name="Rectangle 35"/>
            <p:cNvSpPr>
              <a:spLocks noChangeArrowheads="1"/>
            </p:cNvSpPr>
            <p:nvPr userDrawn="1"/>
          </p:nvSpPr>
          <p:spPr bwMode="gray">
            <a:xfrm>
              <a:off x="1905000" y="5933495"/>
              <a:ext cx="141446" cy="54624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84" name="Rectangle 36"/>
            <p:cNvSpPr>
              <a:spLocks noChangeArrowheads="1"/>
            </p:cNvSpPr>
            <p:nvPr userDrawn="1"/>
          </p:nvSpPr>
          <p:spPr bwMode="gray">
            <a:xfrm>
              <a:off x="1905000" y="5988118"/>
              <a:ext cx="141446" cy="107882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gray">
            <a:xfrm>
              <a:off x="2293620" y="5988118"/>
              <a:ext cx="57150" cy="107882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gray">
            <a:xfrm>
              <a:off x="2132171" y="5757333"/>
              <a:ext cx="44291" cy="66914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2" name="Rectangle 27"/>
            <p:cNvSpPr>
              <a:spLocks noChangeArrowheads="1"/>
            </p:cNvSpPr>
            <p:nvPr/>
          </p:nvSpPr>
          <p:spPr bwMode="gray">
            <a:xfrm>
              <a:off x="1905000" y="5715000"/>
              <a:ext cx="227171" cy="42333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3" name="Rectangle 28"/>
            <p:cNvSpPr>
              <a:spLocks noChangeArrowheads="1"/>
            </p:cNvSpPr>
            <p:nvPr/>
          </p:nvSpPr>
          <p:spPr bwMode="gray">
            <a:xfrm>
              <a:off x="1905000" y="5757333"/>
              <a:ext cx="227171" cy="66914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4" name="Rectangle 29"/>
            <p:cNvSpPr>
              <a:spLocks noChangeArrowheads="1"/>
            </p:cNvSpPr>
            <p:nvPr/>
          </p:nvSpPr>
          <p:spPr bwMode="gray">
            <a:xfrm>
              <a:off x="2176462" y="5824247"/>
              <a:ext cx="117158" cy="163871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5" name="Rectangle 30"/>
            <p:cNvSpPr>
              <a:spLocks noChangeArrowheads="1"/>
            </p:cNvSpPr>
            <p:nvPr/>
          </p:nvSpPr>
          <p:spPr bwMode="gray">
            <a:xfrm>
              <a:off x="2176462" y="5988118"/>
              <a:ext cx="117158" cy="107882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6" name="Rectangle 31"/>
            <p:cNvSpPr>
              <a:spLocks noChangeArrowheads="1"/>
            </p:cNvSpPr>
            <p:nvPr/>
          </p:nvSpPr>
          <p:spPr bwMode="gray">
            <a:xfrm>
              <a:off x="2132171" y="5824247"/>
              <a:ext cx="44291" cy="163871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8" name="Rectangle 32"/>
            <p:cNvSpPr>
              <a:spLocks noChangeArrowheads="1"/>
            </p:cNvSpPr>
            <p:nvPr/>
          </p:nvSpPr>
          <p:spPr bwMode="gray">
            <a:xfrm>
              <a:off x="2132171" y="5988118"/>
              <a:ext cx="44291" cy="107882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9" name="Freeform 33"/>
            <p:cNvSpPr>
              <a:spLocks/>
            </p:cNvSpPr>
            <p:nvPr/>
          </p:nvSpPr>
          <p:spPr bwMode="gray">
            <a:xfrm>
              <a:off x="1905000" y="5824247"/>
              <a:ext cx="227171" cy="1638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40" name="Rectangle 34"/>
            <p:cNvSpPr>
              <a:spLocks noChangeArrowheads="1"/>
            </p:cNvSpPr>
            <p:nvPr/>
          </p:nvSpPr>
          <p:spPr bwMode="gray">
            <a:xfrm>
              <a:off x="2046446" y="5988118"/>
              <a:ext cx="85725" cy="107882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41" name="Rectangle 35"/>
            <p:cNvSpPr>
              <a:spLocks noChangeArrowheads="1"/>
            </p:cNvSpPr>
            <p:nvPr/>
          </p:nvSpPr>
          <p:spPr bwMode="gray">
            <a:xfrm>
              <a:off x="1905000" y="5933495"/>
              <a:ext cx="141446" cy="54624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42" name="Rectangle 36"/>
            <p:cNvSpPr>
              <a:spLocks noChangeArrowheads="1"/>
            </p:cNvSpPr>
            <p:nvPr/>
          </p:nvSpPr>
          <p:spPr bwMode="gray">
            <a:xfrm>
              <a:off x="1905000" y="5988118"/>
              <a:ext cx="141446" cy="107882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  <p:grpSp>
        <p:nvGrpSpPr>
          <p:cNvPr id="3" name="Group 42"/>
          <p:cNvGrpSpPr/>
          <p:nvPr/>
        </p:nvGrpSpPr>
        <p:grpSpPr>
          <a:xfrm>
            <a:off x="984728" y="6172200"/>
            <a:ext cx="914400" cy="463014"/>
            <a:chOff x="984728" y="6172200"/>
            <a:chExt cx="914400" cy="463014"/>
          </a:xfrm>
        </p:grpSpPr>
        <p:sp>
          <p:nvSpPr>
            <p:cNvPr id="44" name="Rectangle 37"/>
            <p:cNvSpPr>
              <a:spLocks noChangeArrowheads="1"/>
            </p:cNvSpPr>
            <p:nvPr userDrawn="1"/>
          </p:nvSpPr>
          <p:spPr bwMode="black">
            <a:xfrm>
              <a:off x="1524000" y="6172200"/>
              <a:ext cx="228600" cy="45719"/>
            </a:xfrm>
            <a:prstGeom prst="rect">
              <a:avLst/>
            </a:prstGeom>
            <a:solidFill>
              <a:srgbClr val="A10000"/>
            </a:solidFill>
            <a:ln w="0">
              <a:solidFill>
                <a:srgbClr val="A1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47" name="Freeform 7"/>
            <p:cNvSpPr>
              <a:spLocks noEditPoints="1"/>
            </p:cNvSpPr>
            <p:nvPr userDrawn="1"/>
          </p:nvSpPr>
          <p:spPr bwMode="black">
            <a:xfrm>
              <a:off x="984728" y="6290558"/>
              <a:ext cx="914400" cy="344656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  <p:cxnSp>
        <p:nvCxnSpPr>
          <p:cNvPr id="141" name="Shape 140"/>
          <p:cNvCxnSpPr/>
          <p:nvPr/>
        </p:nvCxnSpPr>
        <p:spPr>
          <a:xfrm rot="5400000" flipH="1" flipV="1">
            <a:off x="5096257" y="-2734056"/>
            <a:ext cx="152399" cy="6839712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14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144" name="Text Placeholder 31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984728" y="0"/>
            <a:ext cx="8159272" cy="6635214"/>
            <a:chOff x="984728" y="0"/>
            <a:chExt cx="8159272" cy="6635214"/>
          </a:xfrm>
        </p:grpSpPr>
        <p:sp>
          <p:nvSpPr>
            <p:cNvPr id="21" name="Rectangle 158"/>
            <p:cNvSpPr>
              <a:spLocks noChangeArrowheads="1"/>
            </p:cNvSpPr>
            <p:nvPr userDrawn="1"/>
          </p:nvSpPr>
          <p:spPr bwMode="gray">
            <a:xfrm>
              <a:off x="1752600" y="685800"/>
              <a:ext cx="5638800" cy="2209800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2" name="Rectangle 159"/>
            <p:cNvSpPr>
              <a:spLocks noChangeArrowheads="1"/>
            </p:cNvSpPr>
            <p:nvPr userDrawn="1"/>
          </p:nvSpPr>
          <p:spPr bwMode="gray">
            <a:xfrm>
              <a:off x="8077200" y="2895600"/>
              <a:ext cx="619125" cy="327660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3" name="Rectangle 153"/>
            <p:cNvSpPr>
              <a:spLocks noChangeArrowheads="1"/>
            </p:cNvSpPr>
            <p:nvPr/>
          </p:nvSpPr>
          <p:spPr bwMode="gray">
            <a:xfrm>
              <a:off x="8686800" y="2895600"/>
              <a:ext cx="457200" cy="3276600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2" name="Rectangle 156"/>
            <p:cNvSpPr>
              <a:spLocks noChangeArrowheads="1"/>
            </p:cNvSpPr>
            <p:nvPr userDrawn="1"/>
          </p:nvSpPr>
          <p:spPr bwMode="gray">
            <a:xfrm>
              <a:off x="1752600" y="0"/>
              <a:ext cx="5638800" cy="685800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5" name="Rectangle 160"/>
            <p:cNvSpPr>
              <a:spLocks noChangeArrowheads="1"/>
            </p:cNvSpPr>
            <p:nvPr userDrawn="1"/>
          </p:nvSpPr>
          <p:spPr bwMode="gray">
            <a:xfrm>
              <a:off x="7391400" y="2895600"/>
              <a:ext cx="685800" cy="3276600"/>
            </a:xfrm>
            <a:prstGeom prst="rect">
              <a:avLst/>
            </a:prstGeom>
            <a:solidFill>
              <a:srgbClr val="D139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6" name="Rectangle 35"/>
            <p:cNvSpPr/>
            <p:nvPr userDrawn="1"/>
          </p:nvSpPr>
          <p:spPr bwMode="gray">
            <a:xfrm>
              <a:off x="1752600" y="2895600"/>
              <a:ext cx="5638800" cy="3276599"/>
            </a:xfrm>
            <a:prstGeom prst="rect">
              <a:avLst/>
            </a:prstGeom>
            <a:solidFill>
              <a:srgbClr val="C2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lang="en-GB" sz="18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Rectangle 155"/>
            <p:cNvSpPr>
              <a:spLocks noChangeArrowheads="1"/>
            </p:cNvSpPr>
            <p:nvPr userDrawn="1"/>
          </p:nvSpPr>
          <p:spPr bwMode="gray">
            <a:xfrm>
              <a:off x="7391402" y="685800"/>
              <a:ext cx="685798" cy="2209800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41" name="Freeform 7"/>
            <p:cNvSpPr>
              <a:spLocks noEditPoints="1"/>
            </p:cNvSpPr>
            <p:nvPr userDrawn="1"/>
          </p:nvSpPr>
          <p:spPr bwMode="black">
            <a:xfrm>
              <a:off x="984728" y="6290558"/>
              <a:ext cx="914400" cy="344656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  <p:sp>
        <p:nvSpPr>
          <p:cNvPr id="31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609601" y="3048000"/>
            <a:ext cx="914400" cy="7620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grpSp>
        <p:nvGrpSpPr>
          <p:cNvPr id="3" name="Group 31"/>
          <p:cNvGrpSpPr/>
          <p:nvPr/>
        </p:nvGrpSpPr>
        <p:grpSpPr>
          <a:xfrm>
            <a:off x="489086" y="2901697"/>
            <a:ext cx="1209752" cy="151219"/>
            <a:chOff x="489087" y="2521685"/>
            <a:chExt cx="1209752" cy="151219"/>
          </a:xfrm>
        </p:grpSpPr>
        <p:cxnSp>
          <p:nvCxnSpPr>
            <p:cNvPr id="33" name="Straight Connector 32"/>
            <p:cNvCxnSpPr/>
            <p:nvPr userDrawn="1"/>
          </p:nvCxnSpPr>
          <p:spPr>
            <a:xfrm rot="10800000">
              <a:off x="489087" y="2521686"/>
              <a:ext cx="12097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 rot="5400000">
              <a:off x="413478" y="2597295"/>
              <a:ext cx="151219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add the presentation’s main title</a:t>
            </a:r>
            <a:endParaRPr lang="en-GB" noProof="0"/>
          </a:p>
        </p:txBody>
      </p:sp>
      <p:sp>
        <p:nvSpPr>
          <p:cNvPr id="46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47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  <p:sp>
        <p:nvSpPr>
          <p:cNvPr id="50" name="Freeform 7"/>
          <p:cNvSpPr>
            <a:spLocks noEditPoints="1"/>
          </p:cNvSpPr>
          <p:nvPr/>
        </p:nvSpPr>
        <p:spPr bwMode="black">
          <a:xfrm>
            <a:off x="984728" y="6290558"/>
            <a:ext cx="914400" cy="344656"/>
          </a:xfrm>
          <a:custGeom>
            <a:avLst/>
            <a:gdLst/>
            <a:ahLst/>
            <a:cxnLst>
              <a:cxn ang="0">
                <a:pos x="581" y="233"/>
              </a:cxn>
              <a:cxn ang="0">
                <a:pos x="538" y="949"/>
              </a:cxn>
              <a:cxn ang="0">
                <a:pos x="630" y="946"/>
              </a:cxn>
              <a:cxn ang="0">
                <a:pos x="793" y="880"/>
              </a:cxn>
              <a:cxn ang="0">
                <a:pos x="886" y="728"/>
              </a:cxn>
              <a:cxn ang="0">
                <a:pos x="905" y="505"/>
              </a:cxn>
              <a:cxn ang="0">
                <a:pos x="850" y="329"/>
              </a:cxn>
              <a:cxn ang="0">
                <a:pos x="727" y="241"/>
              </a:cxn>
              <a:cxn ang="0">
                <a:pos x="521" y="3"/>
              </a:cxn>
              <a:cxn ang="0">
                <a:pos x="643" y="74"/>
              </a:cxn>
              <a:cxn ang="0">
                <a:pos x="761" y="24"/>
              </a:cxn>
              <a:cxn ang="0">
                <a:pos x="855" y="9"/>
              </a:cxn>
              <a:cxn ang="0">
                <a:pos x="1026" y="40"/>
              </a:cxn>
              <a:cxn ang="0">
                <a:pos x="1180" y="172"/>
              </a:cxn>
              <a:cxn ang="0">
                <a:pos x="1265" y="383"/>
              </a:cxn>
              <a:cxn ang="0">
                <a:pos x="1265" y="641"/>
              </a:cxn>
              <a:cxn ang="0">
                <a:pos x="1175" y="857"/>
              </a:cxn>
              <a:cxn ang="0">
                <a:pos x="1005" y="1006"/>
              </a:cxn>
              <a:cxn ang="0">
                <a:pos x="766" y="1074"/>
              </a:cxn>
              <a:cxn ang="0">
                <a:pos x="601" y="1074"/>
              </a:cxn>
              <a:cxn ang="0">
                <a:pos x="692" y="1447"/>
              </a:cxn>
              <a:cxn ang="0">
                <a:pos x="171" y="1408"/>
              </a:cxn>
              <a:cxn ang="0">
                <a:pos x="413" y="3"/>
              </a:cxn>
              <a:cxn ang="0">
                <a:pos x="3876" y="20"/>
              </a:cxn>
              <a:cxn ang="0">
                <a:pos x="4036" y="100"/>
              </a:cxn>
              <a:cxn ang="0">
                <a:pos x="4113" y="232"/>
              </a:cxn>
              <a:cxn ang="0">
                <a:pos x="4091" y="362"/>
              </a:cxn>
              <a:cxn ang="0">
                <a:pos x="3995" y="436"/>
              </a:cxn>
              <a:cxn ang="0">
                <a:pos x="3859" y="438"/>
              </a:cxn>
              <a:cxn ang="0">
                <a:pos x="3757" y="114"/>
              </a:cxn>
              <a:cxn ang="0">
                <a:pos x="3597" y="187"/>
              </a:cxn>
              <a:cxn ang="0">
                <a:pos x="3508" y="339"/>
              </a:cxn>
              <a:cxn ang="0">
                <a:pos x="3489" y="565"/>
              </a:cxn>
              <a:cxn ang="0">
                <a:pos x="3547" y="753"/>
              </a:cxn>
              <a:cxn ang="0">
                <a:pos x="3668" y="869"/>
              </a:cxn>
              <a:cxn ang="0">
                <a:pos x="3821" y="896"/>
              </a:cxn>
              <a:cxn ang="0">
                <a:pos x="3931" y="872"/>
              </a:cxn>
              <a:cxn ang="0">
                <a:pos x="4079" y="810"/>
              </a:cxn>
              <a:cxn ang="0">
                <a:pos x="4016" y="1024"/>
              </a:cxn>
              <a:cxn ang="0">
                <a:pos x="3830" y="1080"/>
              </a:cxn>
              <a:cxn ang="0">
                <a:pos x="3651" y="1095"/>
              </a:cxn>
              <a:cxn ang="0">
                <a:pos x="3426" y="1060"/>
              </a:cxn>
              <a:cxn ang="0">
                <a:pos x="3255" y="947"/>
              </a:cxn>
              <a:cxn ang="0">
                <a:pos x="3140" y="772"/>
              </a:cxn>
              <a:cxn ang="0">
                <a:pos x="3101" y="561"/>
              </a:cxn>
              <a:cxn ang="0">
                <a:pos x="3153" y="318"/>
              </a:cxn>
              <a:cxn ang="0">
                <a:pos x="3293" y="135"/>
              </a:cxn>
              <a:cxn ang="0">
                <a:pos x="3508" y="27"/>
              </a:cxn>
              <a:cxn ang="0">
                <a:pos x="2910" y="0"/>
              </a:cxn>
              <a:cxn ang="0">
                <a:pos x="3040" y="52"/>
              </a:cxn>
              <a:cxn ang="0">
                <a:pos x="3093" y="178"/>
              </a:cxn>
              <a:cxn ang="0">
                <a:pos x="3071" y="277"/>
              </a:cxn>
              <a:cxn ang="0">
                <a:pos x="3004" y="393"/>
              </a:cxn>
              <a:cxn ang="0">
                <a:pos x="2876" y="561"/>
              </a:cxn>
              <a:cxn ang="0">
                <a:pos x="1784" y="1078"/>
              </a:cxn>
              <a:cxn ang="0">
                <a:pos x="1313" y="118"/>
              </a:cxn>
              <a:cxn ang="0">
                <a:pos x="2247" y="25"/>
              </a:cxn>
              <a:cxn ang="0">
                <a:pos x="2759" y="62"/>
              </a:cxn>
              <a:cxn ang="0">
                <a:pos x="2872" y="4"/>
              </a:cxn>
            </a:cxnLst>
            <a:rect l="0" t="0" r="r" b="b"/>
            <a:pathLst>
              <a:path w="4127" h="1544">
                <a:moveTo>
                  <a:pt x="640" y="229"/>
                </a:moveTo>
                <a:lnTo>
                  <a:pt x="622" y="229"/>
                </a:lnTo>
                <a:lnTo>
                  <a:pt x="603" y="230"/>
                </a:lnTo>
                <a:lnTo>
                  <a:pt x="581" y="233"/>
                </a:lnTo>
                <a:lnTo>
                  <a:pt x="553" y="235"/>
                </a:lnTo>
                <a:lnTo>
                  <a:pt x="521" y="241"/>
                </a:lnTo>
                <a:lnTo>
                  <a:pt x="521" y="947"/>
                </a:lnTo>
                <a:lnTo>
                  <a:pt x="538" y="949"/>
                </a:lnTo>
                <a:lnTo>
                  <a:pt x="553" y="949"/>
                </a:lnTo>
                <a:lnTo>
                  <a:pt x="566" y="949"/>
                </a:lnTo>
                <a:lnTo>
                  <a:pt x="578" y="949"/>
                </a:lnTo>
                <a:lnTo>
                  <a:pt x="630" y="946"/>
                </a:lnTo>
                <a:lnTo>
                  <a:pt x="677" y="937"/>
                </a:lnTo>
                <a:lnTo>
                  <a:pt x="720" y="924"/>
                </a:lnTo>
                <a:lnTo>
                  <a:pt x="758" y="905"/>
                </a:lnTo>
                <a:lnTo>
                  <a:pt x="793" y="880"/>
                </a:lnTo>
                <a:lnTo>
                  <a:pt x="824" y="850"/>
                </a:lnTo>
                <a:lnTo>
                  <a:pt x="849" y="815"/>
                </a:lnTo>
                <a:lnTo>
                  <a:pt x="870" y="775"/>
                </a:lnTo>
                <a:lnTo>
                  <a:pt x="886" y="728"/>
                </a:lnTo>
                <a:lnTo>
                  <a:pt x="897" y="678"/>
                </a:lnTo>
                <a:lnTo>
                  <a:pt x="905" y="622"/>
                </a:lnTo>
                <a:lnTo>
                  <a:pt x="907" y="561"/>
                </a:lnTo>
                <a:lnTo>
                  <a:pt x="905" y="505"/>
                </a:lnTo>
                <a:lnTo>
                  <a:pt x="897" y="452"/>
                </a:lnTo>
                <a:lnTo>
                  <a:pt x="886" y="407"/>
                </a:lnTo>
                <a:lnTo>
                  <a:pt x="870" y="366"/>
                </a:lnTo>
                <a:lnTo>
                  <a:pt x="850" y="329"/>
                </a:lnTo>
                <a:lnTo>
                  <a:pt x="826" y="299"/>
                </a:lnTo>
                <a:lnTo>
                  <a:pt x="797" y="274"/>
                </a:lnTo>
                <a:lnTo>
                  <a:pt x="763" y="254"/>
                </a:lnTo>
                <a:lnTo>
                  <a:pt x="727" y="241"/>
                </a:lnTo>
                <a:lnTo>
                  <a:pt x="686" y="232"/>
                </a:lnTo>
                <a:lnTo>
                  <a:pt x="640" y="229"/>
                </a:lnTo>
                <a:close/>
                <a:moveTo>
                  <a:pt x="413" y="3"/>
                </a:moveTo>
                <a:lnTo>
                  <a:pt x="521" y="3"/>
                </a:lnTo>
                <a:lnTo>
                  <a:pt x="521" y="143"/>
                </a:lnTo>
                <a:lnTo>
                  <a:pt x="566" y="117"/>
                </a:lnTo>
                <a:lnTo>
                  <a:pt x="607" y="93"/>
                </a:lnTo>
                <a:lnTo>
                  <a:pt x="643" y="74"/>
                </a:lnTo>
                <a:lnTo>
                  <a:pt x="677" y="57"/>
                </a:lnTo>
                <a:lnTo>
                  <a:pt x="707" y="44"/>
                </a:lnTo>
                <a:lnTo>
                  <a:pt x="735" y="33"/>
                </a:lnTo>
                <a:lnTo>
                  <a:pt x="761" y="24"/>
                </a:lnTo>
                <a:lnTo>
                  <a:pt x="785" y="18"/>
                </a:lnTo>
                <a:lnTo>
                  <a:pt x="809" y="13"/>
                </a:lnTo>
                <a:lnTo>
                  <a:pt x="831" y="10"/>
                </a:lnTo>
                <a:lnTo>
                  <a:pt x="855" y="9"/>
                </a:lnTo>
                <a:lnTo>
                  <a:pt x="879" y="8"/>
                </a:lnTo>
                <a:lnTo>
                  <a:pt x="931" y="12"/>
                </a:lnTo>
                <a:lnTo>
                  <a:pt x="980" y="23"/>
                </a:lnTo>
                <a:lnTo>
                  <a:pt x="1026" y="40"/>
                </a:lnTo>
                <a:lnTo>
                  <a:pt x="1070" y="64"/>
                </a:lnTo>
                <a:lnTo>
                  <a:pt x="1110" y="94"/>
                </a:lnTo>
                <a:lnTo>
                  <a:pt x="1148" y="130"/>
                </a:lnTo>
                <a:lnTo>
                  <a:pt x="1180" y="172"/>
                </a:lnTo>
                <a:lnTo>
                  <a:pt x="1209" y="218"/>
                </a:lnTo>
                <a:lnTo>
                  <a:pt x="1233" y="268"/>
                </a:lnTo>
                <a:lnTo>
                  <a:pt x="1252" y="324"/>
                </a:lnTo>
                <a:lnTo>
                  <a:pt x="1265" y="383"/>
                </a:lnTo>
                <a:lnTo>
                  <a:pt x="1274" y="446"/>
                </a:lnTo>
                <a:lnTo>
                  <a:pt x="1278" y="512"/>
                </a:lnTo>
                <a:lnTo>
                  <a:pt x="1274" y="578"/>
                </a:lnTo>
                <a:lnTo>
                  <a:pt x="1265" y="641"/>
                </a:lnTo>
                <a:lnTo>
                  <a:pt x="1252" y="701"/>
                </a:lnTo>
                <a:lnTo>
                  <a:pt x="1232" y="756"/>
                </a:lnTo>
                <a:lnTo>
                  <a:pt x="1205" y="809"/>
                </a:lnTo>
                <a:lnTo>
                  <a:pt x="1175" y="857"/>
                </a:lnTo>
                <a:lnTo>
                  <a:pt x="1140" y="901"/>
                </a:lnTo>
                <a:lnTo>
                  <a:pt x="1099" y="941"/>
                </a:lnTo>
                <a:lnTo>
                  <a:pt x="1054" y="976"/>
                </a:lnTo>
                <a:lnTo>
                  <a:pt x="1005" y="1006"/>
                </a:lnTo>
                <a:lnTo>
                  <a:pt x="951" y="1031"/>
                </a:lnTo>
                <a:lnTo>
                  <a:pt x="894" y="1051"/>
                </a:lnTo>
                <a:lnTo>
                  <a:pt x="831" y="1065"/>
                </a:lnTo>
                <a:lnTo>
                  <a:pt x="766" y="1074"/>
                </a:lnTo>
                <a:lnTo>
                  <a:pt x="696" y="1078"/>
                </a:lnTo>
                <a:lnTo>
                  <a:pt x="670" y="1078"/>
                </a:lnTo>
                <a:lnTo>
                  <a:pt x="637" y="1076"/>
                </a:lnTo>
                <a:lnTo>
                  <a:pt x="601" y="1074"/>
                </a:lnTo>
                <a:lnTo>
                  <a:pt x="561" y="1071"/>
                </a:lnTo>
                <a:lnTo>
                  <a:pt x="521" y="1068"/>
                </a:lnTo>
                <a:lnTo>
                  <a:pt x="521" y="1408"/>
                </a:lnTo>
                <a:lnTo>
                  <a:pt x="692" y="1447"/>
                </a:lnTo>
                <a:lnTo>
                  <a:pt x="692" y="1544"/>
                </a:lnTo>
                <a:lnTo>
                  <a:pt x="18" y="1544"/>
                </a:lnTo>
                <a:lnTo>
                  <a:pt x="18" y="1447"/>
                </a:lnTo>
                <a:lnTo>
                  <a:pt x="171" y="1408"/>
                </a:lnTo>
                <a:lnTo>
                  <a:pt x="171" y="229"/>
                </a:lnTo>
                <a:lnTo>
                  <a:pt x="0" y="229"/>
                </a:lnTo>
                <a:lnTo>
                  <a:pt x="0" y="128"/>
                </a:lnTo>
                <a:lnTo>
                  <a:pt x="413" y="3"/>
                </a:lnTo>
                <a:close/>
                <a:moveTo>
                  <a:pt x="3711" y="0"/>
                </a:moveTo>
                <a:lnTo>
                  <a:pt x="3770" y="3"/>
                </a:lnTo>
                <a:lnTo>
                  <a:pt x="3825" y="9"/>
                </a:lnTo>
                <a:lnTo>
                  <a:pt x="3876" y="20"/>
                </a:lnTo>
                <a:lnTo>
                  <a:pt x="3923" y="34"/>
                </a:lnTo>
                <a:lnTo>
                  <a:pt x="3965" y="53"/>
                </a:lnTo>
                <a:lnTo>
                  <a:pt x="4004" y="75"/>
                </a:lnTo>
                <a:lnTo>
                  <a:pt x="4036" y="100"/>
                </a:lnTo>
                <a:lnTo>
                  <a:pt x="4064" y="129"/>
                </a:lnTo>
                <a:lnTo>
                  <a:pt x="4086" y="160"/>
                </a:lnTo>
                <a:lnTo>
                  <a:pt x="4103" y="194"/>
                </a:lnTo>
                <a:lnTo>
                  <a:pt x="4113" y="232"/>
                </a:lnTo>
                <a:lnTo>
                  <a:pt x="4117" y="271"/>
                </a:lnTo>
                <a:lnTo>
                  <a:pt x="4114" y="304"/>
                </a:lnTo>
                <a:lnTo>
                  <a:pt x="4105" y="334"/>
                </a:lnTo>
                <a:lnTo>
                  <a:pt x="4091" y="362"/>
                </a:lnTo>
                <a:lnTo>
                  <a:pt x="4074" y="387"/>
                </a:lnTo>
                <a:lnTo>
                  <a:pt x="4051" y="407"/>
                </a:lnTo>
                <a:lnTo>
                  <a:pt x="4025" y="423"/>
                </a:lnTo>
                <a:lnTo>
                  <a:pt x="3995" y="436"/>
                </a:lnTo>
                <a:lnTo>
                  <a:pt x="3961" y="443"/>
                </a:lnTo>
                <a:lnTo>
                  <a:pt x="3925" y="446"/>
                </a:lnTo>
                <a:lnTo>
                  <a:pt x="3891" y="444"/>
                </a:lnTo>
                <a:lnTo>
                  <a:pt x="3859" y="438"/>
                </a:lnTo>
                <a:lnTo>
                  <a:pt x="3826" y="428"/>
                </a:lnTo>
                <a:lnTo>
                  <a:pt x="3792" y="413"/>
                </a:lnTo>
                <a:lnTo>
                  <a:pt x="3757" y="394"/>
                </a:lnTo>
                <a:lnTo>
                  <a:pt x="3757" y="114"/>
                </a:lnTo>
                <a:lnTo>
                  <a:pt x="3711" y="125"/>
                </a:lnTo>
                <a:lnTo>
                  <a:pt x="3668" y="140"/>
                </a:lnTo>
                <a:lnTo>
                  <a:pt x="3631" y="162"/>
                </a:lnTo>
                <a:lnTo>
                  <a:pt x="3597" y="187"/>
                </a:lnTo>
                <a:lnTo>
                  <a:pt x="3568" y="218"/>
                </a:lnTo>
                <a:lnTo>
                  <a:pt x="3543" y="253"/>
                </a:lnTo>
                <a:lnTo>
                  <a:pt x="3523" y="294"/>
                </a:lnTo>
                <a:lnTo>
                  <a:pt x="3508" y="339"/>
                </a:lnTo>
                <a:lnTo>
                  <a:pt x="3497" y="391"/>
                </a:lnTo>
                <a:lnTo>
                  <a:pt x="3489" y="447"/>
                </a:lnTo>
                <a:lnTo>
                  <a:pt x="3487" y="507"/>
                </a:lnTo>
                <a:lnTo>
                  <a:pt x="3489" y="565"/>
                </a:lnTo>
                <a:lnTo>
                  <a:pt x="3497" y="617"/>
                </a:lnTo>
                <a:lnTo>
                  <a:pt x="3509" y="667"/>
                </a:lnTo>
                <a:lnTo>
                  <a:pt x="3526" y="712"/>
                </a:lnTo>
                <a:lnTo>
                  <a:pt x="3547" y="753"/>
                </a:lnTo>
                <a:lnTo>
                  <a:pt x="3571" y="790"/>
                </a:lnTo>
                <a:lnTo>
                  <a:pt x="3600" y="821"/>
                </a:lnTo>
                <a:lnTo>
                  <a:pt x="3632" y="847"/>
                </a:lnTo>
                <a:lnTo>
                  <a:pt x="3668" y="869"/>
                </a:lnTo>
                <a:lnTo>
                  <a:pt x="3707" y="885"/>
                </a:lnTo>
                <a:lnTo>
                  <a:pt x="3750" y="894"/>
                </a:lnTo>
                <a:lnTo>
                  <a:pt x="3795" y="897"/>
                </a:lnTo>
                <a:lnTo>
                  <a:pt x="3821" y="896"/>
                </a:lnTo>
                <a:lnTo>
                  <a:pt x="3847" y="894"/>
                </a:lnTo>
                <a:lnTo>
                  <a:pt x="3874" y="889"/>
                </a:lnTo>
                <a:lnTo>
                  <a:pt x="3901" y="881"/>
                </a:lnTo>
                <a:lnTo>
                  <a:pt x="3931" y="872"/>
                </a:lnTo>
                <a:lnTo>
                  <a:pt x="3964" y="861"/>
                </a:lnTo>
                <a:lnTo>
                  <a:pt x="3999" y="846"/>
                </a:lnTo>
                <a:lnTo>
                  <a:pt x="4036" y="830"/>
                </a:lnTo>
                <a:lnTo>
                  <a:pt x="4079" y="810"/>
                </a:lnTo>
                <a:lnTo>
                  <a:pt x="4127" y="787"/>
                </a:lnTo>
                <a:lnTo>
                  <a:pt x="4127" y="976"/>
                </a:lnTo>
                <a:lnTo>
                  <a:pt x="4069" y="1001"/>
                </a:lnTo>
                <a:lnTo>
                  <a:pt x="4016" y="1024"/>
                </a:lnTo>
                <a:lnTo>
                  <a:pt x="3966" y="1041"/>
                </a:lnTo>
                <a:lnTo>
                  <a:pt x="3919" y="1058"/>
                </a:lnTo>
                <a:lnTo>
                  <a:pt x="3874" y="1070"/>
                </a:lnTo>
                <a:lnTo>
                  <a:pt x="3830" y="1080"/>
                </a:lnTo>
                <a:lnTo>
                  <a:pt x="3786" y="1086"/>
                </a:lnTo>
                <a:lnTo>
                  <a:pt x="3742" y="1091"/>
                </a:lnTo>
                <a:lnTo>
                  <a:pt x="3697" y="1094"/>
                </a:lnTo>
                <a:lnTo>
                  <a:pt x="3651" y="1095"/>
                </a:lnTo>
                <a:lnTo>
                  <a:pt x="3588" y="1093"/>
                </a:lnTo>
                <a:lnTo>
                  <a:pt x="3530" y="1086"/>
                </a:lnTo>
                <a:lnTo>
                  <a:pt x="3476" y="1075"/>
                </a:lnTo>
                <a:lnTo>
                  <a:pt x="3426" y="1060"/>
                </a:lnTo>
                <a:lnTo>
                  <a:pt x="3378" y="1039"/>
                </a:lnTo>
                <a:lnTo>
                  <a:pt x="3334" y="1014"/>
                </a:lnTo>
                <a:lnTo>
                  <a:pt x="3294" y="984"/>
                </a:lnTo>
                <a:lnTo>
                  <a:pt x="3255" y="947"/>
                </a:lnTo>
                <a:lnTo>
                  <a:pt x="3219" y="907"/>
                </a:lnTo>
                <a:lnTo>
                  <a:pt x="3188" y="865"/>
                </a:lnTo>
                <a:lnTo>
                  <a:pt x="3162" y="820"/>
                </a:lnTo>
                <a:lnTo>
                  <a:pt x="3140" y="772"/>
                </a:lnTo>
                <a:lnTo>
                  <a:pt x="3124" y="722"/>
                </a:lnTo>
                <a:lnTo>
                  <a:pt x="3111" y="670"/>
                </a:lnTo>
                <a:lnTo>
                  <a:pt x="3104" y="616"/>
                </a:lnTo>
                <a:lnTo>
                  <a:pt x="3101" y="561"/>
                </a:lnTo>
                <a:lnTo>
                  <a:pt x="3105" y="494"/>
                </a:lnTo>
                <a:lnTo>
                  <a:pt x="3115" y="433"/>
                </a:lnTo>
                <a:lnTo>
                  <a:pt x="3130" y="373"/>
                </a:lnTo>
                <a:lnTo>
                  <a:pt x="3153" y="318"/>
                </a:lnTo>
                <a:lnTo>
                  <a:pt x="3179" y="267"/>
                </a:lnTo>
                <a:lnTo>
                  <a:pt x="3213" y="219"/>
                </a:lnTo>
                <a:lnTo>
                  <a:pt x="3250" y="175"/>
                </a:lnTo>
                <a:lnTo>
                  <a:pt x="3293" y="135"/>
                </a:lnTo>
                <a:lnTo>
                  <a:pt x="3341" y="102"/>
                </a:lnTo>
                <a:lnTo>
                  <a:pt x="3392" y="72"/>
                </a:lnTo>
                <a:lnTo>
                  <a:pt x="3448" y="47"/>
                </a:lnTo>
                <a:lnTo>
                  <a:pt x="3508" y="27"/>
                </a:lnTo>
                <a:lnTo>
                  <a:pt x="3573" y="12"/>
                </a:lnTo>
                <a:lnTo>
                  <a:pt x="3640" y="3"/>
                </a:lnTo>
                <a:lnTo>
                  <a:pt x="3711" y="0"/>
                </a:lnTo>
                <a:close/>
                <a:moveTo>
                  <a:pt x="2910" y="0"/>
                </a:moveTo>
                <a:lnTo>
                  <a:pt x="2948" y="4"/>
                </a:lnTo>
                <a:lnTo>
                  <a:pt x="2983" y="14"/>
                </a:lnTo>
                <a:lnTo>
                  <a:pt x="3014" y="30"/>
                </a:lnTo>
                <a:lnTo>
                  <a:pt x="3040" y="52"/>
                </a:lnTo>
                <a:lnTo>
                  <a:pt x="3063" y="78"/>
                </a:lnTo>
                <a:lnTo>
                  <a:pt x="3079" y="109"/>
                </a:lnTo>
                <a:lnTo>
                  <a:pt x="3089" y="142"/>
                </a:lnTo>
                <a:lnTo>
                  <a:pt x="3093" y="178"/>
                </a:lnTo>
                <a:lnTo>
                  <a:pt x="3091" y="203"/>
                </a:lnTo>
                <a:lnTo>
                  <a:pt x="3088" y="227"/>
                </a:lnTo>
                <a:lnTo>
                  <a:pt x="3081" y="252"/>
                </a:lnTo>
                <a:lnTo>
                  <a:pt x="3071" y="277"/>
                </a:lnTo>
                <a:lnTo>
                  <a:pt x="3060" y="303"/>
                </a:lnTo>
                <a:lnTo>
                  <a:pt x="3044" y="331"/>
                </a:lnTo>
                <a:lnTo>
                  <a:pt x="3025" y="361"/>
                </a:lnTo>
                <a:lnTo>
                  <a:pt x="3004" y="393"/>
                </a:lnTo>
                <a:lnTo>
                  <a:pt x="2978" y="429"/>
                </a:lnTo>
                <a:lnTo>
                  <a:pt x="2948" y="468"/>
                </a:lnTo>
                <a:lnTo>
                  <a:pt x="2914" y="512"/>
                </a:lnTo>
                <a:lnTo>
                  <a:pt x="2876" y="561"/>
                </a:lnTo>
                <a:lnTo>
                  <a:pt x="2472" y="1078"/>
                </a:lnTo>
                <a:lnTo>
                  <a:pt x="2182" y="1078"/>
                </a:lnTo>
                <a:lnTo>
                  <a:pt x="2182" y="424"/>
                </a:lnTo>
                <a:lnTo>
                  <a:pt x="1784" y="1078"/>
                </a:lnTo>
                <a:lnTo>
                  <a:pt x="1518" y="1078"/>
                </a:lnTo>
                <a:lnTo>
                  <a:pt x="1518" y="234"/>
                </a:lnTo>
                <a:lnTo>
                  <a:pt x="1313" y="214"/>
                </a:lnTo>
                <a:lnTo>
                  <a:pt x="1313" y="118"/>
                </a:lnTo>
                <a:lnTo>
                  <a:pt x="1690" y="25"/>
                </a:lnTo>
                <a:lnTo>
                  <a:pt x="1832" y="25"/>
                </a:lnTo>
                <a:lnTo>
                  <a:pt x="1832" y="713"/>
                </a:lnTo>
                <a:lnTo>
                  <a:pt x="2247" y="25"/>
                </a:lnTo>
                <a:lnTo>
                  <a:pt x="2497" y="25"/>
                </a:lnTo>
                <a:lnTo>
                  <a:pt x="2497" y="822"/>
                </a:lnTo>
                <a:lnTo>
                  <a:pt x="2759" y="473"/>
                </a:lnTo>
                <a:lnTo>
                  <a:pt x="2759" y="62"/>
                </a:lnTo>
                <a:lnTo>
                  <a:pt x="2779" y="44"/>
                </a:lnTo>
                <a:lnTo>
                  <a:pt x="2806" y="27"/>
                </a:lnTo>
                <a:lnTo>
                  <a:pt x="2837" y="13"/>
                </a:lnTo>
                <a:lnTo>
                  <a:pt x="2872" y="4"/>
                </a:lnTo>
                <a:lnTo>
                  <a:pt x="291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/>
          </a:p>
        </p:txBody>
      </p:sp>
      <p:sp>
        <p:nvSpPr>
          <p:cNvPr id="24" name="Rectangle 37"/>
          <p:cNvSpPr>
            <a:spLocks noChangeArrowheads="1"/>
          </p:cNvSpPr>
          <p:nvPr/>
        </p:nvSpPr>
        <p:spPr bwMode="black">
          <a:xfrm>
            <a:off x="1524000" y="6172200"/>
            <a:ext cx="228600" cy="45719"/>
          </a:xfrm>
          <a:prstGeom prst="rect">
            <a:avLst/>
          </a:prstGeom>
          <a:solidFill>
            <a:srgbClr val="A10000"/>
          </a:solidFill>
          <a:ln w="0">
            <a:solidFill>
              <a:srgbClr val="A1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/>
          <p:nvPr/>
        </p:nvGrpSpPr>
        <p:grpSpPr>
          <a:xfrm>
            <a:off x="984728" y="0"/>
            <a:ext cx="8159272" cy="6635214"/>
            <a:chOff x="984728" y="0"/>
            <a:chExt cx="8159272" cy="6635214"/>
          </a:xfrm>
        </p:grpSpPr>
        <p:sp>
          <p:nvSpPr>
            <p:cNvPr id="27" name="Rectangle 158"/>
            <p:cNvSpPr>
              <a:spLocks noChangeArrowheads="1"/>
            </p:cNvSpPr>
            <p:nvPr userDrawn="1"/>
          </p:nvSpPr>
          <p:spPr bwMode="gray">
            <a:xfrm>
              <a:off x="1752600" y="685800"/>
              <a:ext cx="5638800" cy="2209800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8" name="Rectangle 159"/>
            <p:cNvSpPr>
              <a:spLocks noChangeArrowheads="1"/>
            </p:cNvSpPr>
            <p:nvPr userDrawn="1"/>
          </p:nvSpPr>
          <p:spPr bwMode="gray">
            <a:xfrm>
              <a:off x="8077200" y="2895600"/>
              <a:ext cx="619125" cy="327660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9" name="Rectangle 153"/>
            <p:cNvSpPr>
              <a:spLocks noChangeArrowheads="1"/>
            </p:cNvSpPr>
            <p:nvPr/>
          </p:nvSpPr>
          <p:spPr bwMode="gray">
            <a:xfrm>
              <a:off x="8686800" y="2895600"/>
              <a:ext cx="457200" cy="3276600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0" name="Rectangle 156"/>
            <p:cNvSpPr>
              <a:spLocks noChangeArrowheads="1"/>
            </p:cNvSpPr>
            <p:nvPr userDrawn="1"/>
          </p:nvSpPr>
          <p:spPr bwMode="gray">
            <a:xfrm>
              <a:off x="1752600" y="0"/>
              <a:ext cx="5638800" cy="685800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1" name="Rectangle 160"/>
            <p:cNvSpPr>
              <a:spLocks noChangeArrowheads="1"/>
            </p:cNvSpPr>
            <p:nvPr userDrawn="1"/>
          </p:nvSpPr>
          <p:spPr bwMode="gray">
            <a:xfrm>
              <a:off x="7391400" y="2895600"/>
              <a:ext cx="685800" cy="3276600"/>
            </a:xfrm>
            <a:prstGeom prst="rect">
              <a:avLst/>
            </a:prstGeom>
            <a:solidFill>
              <a:srgbClr val="D139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2" name="Rectangle 31"/>
            <p:cNvSpPr/>
            <p:nvPr userDrawn="1"/>
          </p:nvSpPr>
          <p:spPr bwMode="gray">
            <a:xfrm>
              <a:off x="1752600" y="2895600"/>
              <a:ext cx="5638800" cy="3276599"/>
            </a:xfrm>
            <a:prstGeom prst="rect">
              <a:avLst/>
            </a:prstGeom>
            <a:solidFill>
              <a:srgbClr val="C2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lang="en-GB" sz="1800" kern="1200" noProof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Rectangle 155"/>
            <p:cNvSpPr>
              <a:spLocks noChangeArrowheads="1"/>
            </p:cNvSpPr>
            <p:nvPr userDrawn="1"/>
          </p:nvSpPr>
          <p:spPr bwMode="gray">
            <a:xfrm>
              <a:off x="7391402" y="685800"/>
              <a:ext cx="685798" cy="2209800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6" name="Freeform 7"/>
            <p:cNvSpPr>
              <a:spLocks noEditPoints="1"/>
            </p:cNvSpPr>
            <p:nvPr userDrawn="1"/>
          </p:nvSpPr>
          <p:spPr bwMode="black">
            <a:xfrm>
              <a:off x="984728" y="6290558"/>
              <a:ext cx="914400" cy="344656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  <p:sp>
        <p:nvSpPr>
          <p:cNvPr id="54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55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56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  <p:sp>
        <p:nvSpPr>
          <p:cNvPr id="59" name="Freeform 7"/>
          <p:cNvSpPr>
            <a:spLocks noEditPoints="1"/>
          </p:cNvSpPr>
          <p:nvPr/>
        </p:nvSpPr>
        <p:spPr bwMode="black">
          <a:xfrm>
            <a:off x="984728" y="6290558"/>
            <a:ext cx="914400" cy="344656"/>
          </a:xfrm>
          <a:custGeom>
            <a:avLst/>
            <a:gdLst/>
            <a:ahLst/>
            <a:cxnLst>
              <a:cxn ang="0">
                <a:pos x="581" y="233"/>
              </a:cxn>
              <a:cxn ang="0">
                <a:pos x="538" y="949"/>
              </a:cxn>
              <a:cxn ang="0">
                <a:pos x="630" y="946"/>
              </a:cxn>
              <a:cxn ang="0">
                <a:pos x="793" y="880"/>
              </a:cxn>
              <a:cxn ang="0">
                <a:pos x="886" y="728"/>
              </a:cxn>
              <a:cxn ang="0">
                <a:pos x="905" y="505"/>
              </a:cxn>
              <a:cxn ang="0">
                <a:pos x="850" y="329"/>
              </a:cxn>
              <a:cxn ang="0">
                <a:pos x="727" y="241"/>
              </a:cxn>
              <a:cxn ang="0">
                <a:pos x="521" y="3"/>
              </a:cxn>
              <a:cxn ang="0">
                <a:pos x="643" y="74"/>
              </a:cxn>
              <a:cxn ang="0">
                <a:pos x="761" y="24"/>
              </a:cxn>
              <a:cxn ang="0">
                <a:pos x="855" y="9"/>
              </a:cxn>
              <a:cxn ang="0">
                <a:pos x="1026" y="40"/>
              </a:cxn>
              <a:cxn ang="0">
                <a:pos x="1180" y="172"/>
              </a:cxn>
              <a:cxn ang="0">
                <a:pos x="1265" y="383"/>
              </a:cxn>
              <a:cxn ang="0">
                <a:pos x="1265" y="641"/>
              </a:cxn>
              <a:cxn ang="0">
                <a:pos x="1175" y="857"/>
              </a:cxn>
              <a:cxn ang="0">
                <a:pos x="1005" y="1006"/>
              </a:cxn>
              <a:cxn ang="0">
                <a:pos x="766" y="1074"/>
              </a:cxn>
              <a:cxn ang="0">
                <a:pos x="601" y="1074"/>
              </a:cxn>
              <a:cxn ang="0">
                <a:pos x="692" y="1447"/>
              </a:cxn>
              <a:cxn ang="0">
                <a:pos x="171" y="1408"/>
              </a:cxn>
              <a:cxn ang="0">
                <a:pos x="413" y="3"/>
              </a:cxn>
              <a:cxn ang="0">
                <a:pos x="3876" y="20"/>
              </a:cxn>
              <a:cxn ang="0">
                <a:pos x="4036" y="100"/>
              </a:cxn>
              <a:cxn ang="0">
                <a:pos x="4113" y="232"/>
              </a:cxn>
              <a:cxn ang="0">
                <a:pos x="4091" y="362"/>
              </a:cxn>
              <a:cxn ang="0">
                <a:pos x="3995" y="436"/>
              </a:cxn>
              <a:cxn ang="0">
                <a:pos x="3859" y="438"/>
              </a:cxn>
              <a:cxn ang="0">
                <a:pos x="3757" y="114"/>
              </a:cxn>
              <a:cxn ang="0">
                <a:pos x="3597" y="187"/>
              </a:cxn>
              <a:cxn ang="0">
                <a:pos x="3508" y="339"/>
              </a:cxn>
              <a:cxn ang="0">
                <a:pos x="3489" y="565"/>
              </a:cxn>
              <a:cxn ang="0">
                <a:pos x="3547" y="753"/>
              </a:cxn>
              <a:cxn ang="0">
                <a:pos x="3668" y="869"/>
              </a:cxn>
              <a:cxn ang="0">
                <a:pos x="3821" y="896"/>
              </a:cxn>
              <a:cxn ang="0">
                <a:pos x="3931" y="872"/>
              </a:cxn>
              <a:cxn ang="0">
                <a:pos x="4079" y="810"/>
              </a:cxn>
              <a:cxn ang="0">
                <a:pos x="4016" y="1024"/>
              </a:cxn>
              <a:cxn ang="0">
                <a:pos x="3830" y="1080"/>
              </a:cxn>
              <a:cxn ang="0">
                <a:pos x="3651" y="1095"/>
              </a:cxn>
              <a:cxn ang="0">
                <a:pos x="3426" y="1060"/>
              </a:cxn>
              <a:cxn ang="0">
                <a:pos x="3255" y="947"/>
              </a:cxn>
              <a:cxn ang="0">
                <a:pos x="3140" y="772"/>
              </a:cxn>
              <a:cxn ang="0">
                <a:pos x="3101" y="561"/>
              </a:cxn>
              <a:cxn ang="0">
                <a:pos x="3153" y="318"/>
              </a:cxn>
              <a:cxn ang="0">
                <a:pos x="3293" y="135"/>
              </a:cxn>
              <a:cxn ang="0">
                <a:pos x="3508" y="27"/>
              </a:cxn>
              <a:cxn ang="0">
                <a:pos x="2910" y="0"/>
              </a:cxn>
              <a:cxn ang="0">
                <a:pos x="3040" y="52"/>
              </a:cxn>
              <a:cxn ang="0">
                <a:pos x="3093" y="178"/>
              </a:cxn>
              <a:cxn ang="0">
                <a:pos x="3071" y="277"/>
              </a:cxn>
              <a:cxn ang="0">
                <a:pos x="3004" y="393"/>
              </a:cxn>
              <a:cxn ang="0">
                <a:pos x="2876" y="561"/>
              </a:cxn>
              <a:cxn ang="0">
                <a:pos x="1784" y="1078"/>
              </a:cxn>
              <a:cxn ang="0">
                <a:pos x="1313" y="118"/>
              </a:cxn>
              <a:cxn ang="0">
                <a:pos x="2247" y="25"/>
              </a:cxn>
              <a:cxn ang="0">
                <a:pos x="2759" y="62"/>
              </a:cxn>
              <a:cxn ang="0">
                <a:pos x="2872" y="4"/>
              </a:cxn>
            </a:cxnLst>
            <a:rect l="0" t="0" r="r" b="b"/>
            <a:pathLst>
              <a:path w="4127" h="1544">
                <a:moveTo>
                  <a:pt x="640" y="229"/>
                </a:moveTo>
                <a:lnTo>
                  <a:pt x="622" y="229"/>
                </a:lnTo>
                <a:lnTo>
                  <a:pt x="603" y="230"/>
                </a:lnTo>
                <a:lnTo>
                  <a:pt x="581" y="233"/>
                </a:lnTo>
                <a:lnTo>
                  <a:pt x="553" y="235"/>
                </a:lnTo>
                <a:lnTo>
                  <a:pt x="521" y="241"/>
                </a:lnTo>
                <a:lnTo>
                  <a:pt x="521" y="947"/>
                </a:lnTo>
                <a:lnTo>
                  <a:pt x="538" y="949"/>
                </a:lnTo>
                <a:lnTo>
                  <a:pt x="553" y="949"/>
                </a:lnTo>
                <a:lnTo>
                  <a:pt x="566" y="949"/>
                </a:lnTo>
                <a:lnTo>
                  <a:pt x="578" y="949"/>
                </a:lnTo>
                <a:lnTo>
                  <a:pt x="630" y="946"/>
                </a:lnTo>
                <a:lnTo>
                  <a:pt x="677" y="937"/>
                </a:lnTo>
                <a:lnTo>
                  <a:pt x="720" y="924"/>
                </a:lnTo>
                <a:lnTo>
                  <a:pt x="758" y="905"/>
                </a:lnTo>
                <a:lnTo>
                  <a:pt x="793" y="880"/>
                </a:lnTo>
                <a:lnTo>
                  <a:pt x="824" y="850"/>
                </a:lnTo>
                <a:lnTo>
                  <a:pt x="849" y="815"/>
                </a:lnTo>
                <a:lnTo>
                  <a:pt x="870" y="775"/>
                </a:lnTo>
                <a:lnTo>
                  <a:pt x="886" y="728"/>
                </a:lnTo>
                <a:lnTo>
                  <a:pt x="897" y="678"/>
                </a:lnTo>
                <a:lnTo>
                  <a:pt x="905" y="622"/>
                </a:lnTo>
                <a:lnTo>
                  <a:pt x="907" y="561"/>
                </a:lnTo>
                <a:lnTo>
                  <a:pt x="905" y="505"/>
                </a:lnTo>
                <a:lnTo>
                  <a:pt x="897" y="452"/>
                </a:lnTo>
                <a:lnTo>
                  <a:pt x="886" y="407"/>
                </a:lnTo>
                <a:lnTo>
                  <a:pt x="870" y="366"/>
                </a:lnTo>
                <a:lnTo>
                  <a:pt x="850" y="329"/>
                </a:lnTo>
                <a:lnTo>
                  <a:pt x="826" y="299"/>
                </a:lnTo>
                <a:lnTo>
                  <a:pt x="797" y="274"/>
                </a:lnTo>
                <a:lnTo>
                  <a:pt x="763" y="254"/>
                </a:lnTo>
                <a:lnTo>
                  <a:pt x="727" y="241"/>
                </a:lnTo>
                <a:lnTo>
                  <a:pt x="686" y="232"/>
                </a:lnTo>
                <a:lnTo>
                  <a:pt x="640" y="229"/>
                </a:lnTo>
                <a:close/>
                <a:moveTo>
                  <a:pt x="413" y="3"/>
                </a:moveTo>
                <a:lnTo>
                  <a:pt x="521" y="3"/>
                </a:lnTo>
                <a:lnTo>
                  <a:pt x="521" y="143"/>
                </a:lnTo>
                <a:lnTo>
                  <a:pt x="566" y="117"/>
                </a:lnTo>
                <a:lnTo>
                  <a:pt x="607" y="93"/>
                </a:lnTo>
                <a:lnTo>
                  <a:pt x="643" y="74"/>
                </a:lnTo>
                <a:lnTo>
                  <a:pt x="677" y="57"/>
                </a:lnTo>
                <a:lnTo>
                  <a:pt x="707" y="44"/>
                </a:lnTo>
                <a:lnTo>
                  <a:pt x="735" y="33"/>
                </a:lnTo>
                <a:lnTo>
                  <a:pt x="761" y="24"/>
                </a:lnTo>
                <a:lnTo>
                  <a:pt x="785" y="18"/>
                </a:lnTo>
                <a:lnTo>
                  <a:pt x="809" y="13"/>
                </a:lnTo>
                <a:lnTo>
                  <a:pt x="831" y="10"/>
                </a:lnTo>
                <a:lnTo>
                  <a:pt x="855" y="9"/>
                </a:lnTo>
                <a:lnTo>
                  <a:pt x="879" y="8"/>
                </a:lnTo>
                <a:lnTo>
                  <a:pt x="931" y="12"/>
                </a:lnTo>
                <a:lnTo>
                  <a:pt x="980" y="23"/>
                </a:lnTo>
                <a:lnTo>
                  <a:pt x="1026" y="40"/>
                </a:lnTo>
                <a:lnTo>
                  <a:pt x="1070" y="64"/>
                </a:lnTo>
                <a:lnTo>
                  <a:pt x="1110" y="94"/>
                </a:lnTo>
                <a:lnTo>
                  <a:pt x="1148" y="130"/>
                </a:lnTo>
                <a:lnTo>
                  <a:pt x="1180" y="172"/>
                </a:lnTo>
                <a:lnTo>
                  <a:pt x="1209" y="218"/>
                </a:lnTo>
                <a:lnTo>
                  <a:pt x="1233" y="268"/>
                </a:lnTo>
                <a:lnTo>
                  <a:pt x="1252" y="324"/>
                </a:lnTo>
                <a:lnTo>
                  <a:pt x="1265" y="383"/>
                </a:lnTo>
                <a:lnTo>
                  <a:pt x="1274" y="446"/>
                </a:lnTo>
                <a:lnTo>
                  <a:pt x="1278" y="512"/>
                </a:lnTo>
                <a:lnTo>
                  <a:pt x="1274" y="578"/>
                </a:lnTo>
                <a:lnTo>
                  <a:pt x="1265" y="641"/>
                </a:lnTo>
                <a:lnTo>
                  <a:pt x="1252" y="701"/>
                </a:lnTo>
                <a:lnTo>
                  <a:pt x="1232" y="756"/>
                </a:lnTo>
                <a:lnTo>
                  <a:pt x="1205" y="809"/>
                </a:lnTo>
                <a:lnTo>
                  <a:pt x="1175" y="857"/>
                </a:lnTo>
                <a:lnTo>
                  <a:pt x="1140" y="901"/>
                </a:lnTo>
                <a:lnTo>
                  <a:pt x="1099" y="941"/>
                </a:lnTo>
                <a:lnTo>
                  <a:pt x="1054" y="976"/>
                </a:lnTo>
                <a:lnTo>
                  <a:pt x="1005" y="1006"/>
                </a:lnTo>
                <a:lnTo>
                  <a:pt x="951" y="1031"/>
                </a:lnTo>
                <a:lnTo>
                  <a:pt x="894" y="1051"/>
                </a:lnTo>
                <a:lnTo>
                  <a:pt x="831" y="1065"/>
                </a:lnTo>
                <a:lnTo>
                  <a:pt x="766" y="1074"/>
                </a:lnTo>
                <a:lnTo>
                  <a:pt x="696" y="1078"/>
                </a:lnTo>
                <a:lnTo>
                  <a:pt x="670" y="1078"/>
                </a:lnTo>
                <a:lnTo>
                  <a:pt x="637" y="1076"/>
                </a:lnTo>
                <a:lnTo>
                  <a:pt x="601" y="1074"/>
                </a:lnTo>
                <a:lnTo>
                  <a:pt x="561" y="1071"/>
                </a:lnTo>
                <a:lnTo>
                  <a:pt x="521" y="1068"/>
                </a:lnTo>
                <a:lnTo>
                  <a:pt x="521" y="1408"/>
                </a:lnTo>
                <a:lnTo>
                  <a:pt x="692" y="1447"/>
                </a:lnTo>
                <a:lnTo>
                  <a:pt x="692" y="1544"/>
                </a:lnTo>
                <a:lnTo>
                  <a:pt x="18" y="1544"/>
                </a:lnTo>
                <a:lnTo>
                  <a:pt x="18" y="1447"/>
                </a:lnTo>
                <a:lnTo>
                  <a:pt x="171" y="1408"/>
                </a:lnTo>
                <a:lnTo>
                  <a:pt x="171" y="229"/>
                </a:lnTo>
                <a:lnTo>
                  <a:pt x="0" y="229"/>
                </a:lnTo>
                <a:lnTo>
                  <a:pt x="0" y="128"/>
                </a:lnTo>
                <a:lnTo>
                  <a:pt x="413" y="3"/>
                </a:lnTo>
                <a:close/>
                <a:moveTo>
                  <a:pt x="3711" y="0"/>
                </a:moveTo>
                <a:lnTo>
                  <a:pt x="3770" y="3"/>
                </a:lnTo>
                <a:lnTo>
                  <a:pt x="3825" y="9"/>
                </a:lnTo>
                <a:lnTo>
                  <a:pt x="3876" y="20"/>
                </a:lnTo>
                <a:lnTo>
                  <a:pt x="3923" y="34"/>
                </a:lnTo>
                <a:lnTo>
                  <a:pt x="3965" y="53"/>
                </a:lnTo>
                <a:lnTo>
                  <a:pt x="4004" y="75"/>
                </a:lnTo>
                <a:lnTo>
                  <a:pt x="4036" y="100"/>
                </a:lnTo>
                <a:lnTo>
                  <a:pt x="4064" y="129"/>
                </a:lnTo>
                <a:lnTo>
                  <a:pt x="4086" y="160"/>
                </a:lnTo>
                <a:lnTo>
                  <a:pt x="4103" y="194"/>
                </a:lnTo>
                <a:lnTo>
                  <a:pt x="4113" y="232"/>
                </a:lnTo>
                <a:lnTo>
                  <a:pt x="4117" y="271"/>
                </a:lnTo>
                <a:lnTo>
                  <a:pt x="4114" y="304"/>
                </a:lnTo>
                <a:lnTo>
                  <a:pt x="4105" y="334"/>
                </a:lnTo>
                <a:lnTo>
                  <a:pt x="4091" y="362"/>
                </a:lnTo>
                <a:lnTo>
                  <a:pt x="4074" y="387"/>
                </a:lnTo>
                <a:lnTo>
                  <a:pt x="4051" y="407"/>
                </a:lnTo>
                <a:lnTo>
                  <a:pt x="4025" y="423"/>
                </a:lnTo>
                <a:lnTo>
                  <a:pt x="3995" y="436"/>
                </a:lnTo>
                <a:lnTo>
                  <a:pt x="3961" y="443"/>
                </a:lnTo>
                <a:lnTo>
                  <a:pt x="3925" y="446"/>
                </a:lnTo>
                <a:lnTo>
                  <a:pt x="3891" y="444"/>
                </a:lnTo>
                <a:lnTo>
                  <a:pt x="3859" y="438"/>
                </a:lnTo>
                <a:lnTo>
                  <a:pt x="3826" y="428"/>
                </a:lnTo>
                <a:lnTo>
                  <a:pt x="3792" y="413"/>
                </a:lnTo>
                <a:lnTo>
                  <a:pt x="3757" y="394"/>
                </a:lnTo>
                <a:lnTo>
                  <a:pt x="3757" y="114"/>
                </a:lnTo>
                <a:lnTo>
                  <a:pt x="3711" y="125"/>
                </a:lnTo>
                <a:lnTo>
                  <a:pt x="3668" y="140"/>
                </a:lnTo>
                <a:lnTo>
                  <a:pt x="3631" y="162"/>
                </a:lnTo>
                <a:lnTo>
                  <a:pt x="3597" y="187"/>
                </a:lnTo>
                <a:lnTo>
                  <a:pt x="3568" y="218"/>
                </a:lnTo>
                <a:lnTo>
                  <a:pt x="3543" y="253"/>
                </a:lnTo>
                <a:lnTo>
                  <a:pt x="3523" y="294"/>
                </a:lnTo>
                <a:lnTo>
                  <a:pt x="3508" y="339"/>
                </a:lnTo>
                <a:lnTo>
                  <a:pt x="3497" y="391"/>
                </a:lnTo>
                <a:lnTo>
                  <a:pt x="3489" y="447"/>
                </a:lnTo>
                <a:lnTo>
                  <a:pt x="3487" y="507"/>
                </a:lnTo>
                <a:lnTo>
                  <a:pt x="3489" y="565"/>
                </a:lnTo>
                <a:lnTo>
                  <a:pt x="3497" y="617"/>
                </a:lnTo>
                <a:lnTo>
                  <a:pt x="3509" y="667"/>
                </a:lnTo>
                <a:lnTo>
                  <a:pt x="3526" y="712"/>
                </a:lnTo>
                <a:lnTo>
                  <a:pt x="3547" y="753"/>
                </a:lnTo>
                <a:lnTo>
                  <a:pt x="3571" y="790"/>
                </a:lnTo>
                <a:lnTo>
                  <a:pt x="3600" y="821"/>
                </a:lnTo>
                <a:lnTo>
                  <a:pt x="3632" y="847"/>
                </a:lnTo>
                <a:lnTo>
                  <a:pt x="3668" y="869"/>
                </a:lnTo>
                <a:lnTo>
                  <a:pt x="3707" y="885"/>
                </a:lnTo>
                <a:lnTo>
                  <a:pt x="3750" y="894"/>
                </a:lnTo>
                <a:lnTo>
                  <a:pt x="3795" y="897"/>
                </a:lnTo>
                <a:lnTo>
                  <a:pt x="3821" y="896"/>
                </a:lnTo>
                <a:lnTo>
                  <a:pt x="3847" y="894"/>
                </a:lnTo>
                <a:lnTo>
                  <a:pt x="3874" y="889"/>
                </a:lnTo>
                <a:lnTo>
                  <a:pt x="3901" y="881"/>
                </a:lnTo>
                <a:lnTo>
                  <a:pt x="3931" y="872"/>
                </a:lnTo>
                <a:lnTo>
                  <a:pt x="3964" y="861"/>
                </a:lnTo>
                <a:lnTo>
                  <a:pt x="3999" y="846"/>
                </a:lnTo>
                <a:lnTo>
                  <a:pt x="4036" y="830"/>
                </a:lnTo>
                <a:lnTo>
                  <a:pt x="4079" y="810"/>
                </a:lnTo>
                <a:lnTo>
                  <a:pt x="4127" y="787"/>
                </a:lnTo>
                <a:lnTo>
                  <a:pt x="4127" y="976"/>
                </a:lnTo>
                <a:lnTo>
                  <a:pt x="4069" y="1001"/>
                </a:lnTo>
                <a:lnTo>
                  <a:pt x="4016" y="1024"/>
                </a:lnTo>
                <a:lnTo>
                  <a:pt x="3966" y="1041"/>
                </a:lnTo>
                <a:lnTo>
                  <a:pt x="3919" y="1058"/>
                </a:lnTo>
                <a:lnTo>
                  <a:pt x="3874" y="1070"/>
                </a:lnTo>
                <a:lnTo>
                  <a:pt x="3830" y="1080"/>
                </a:lnTo>
                <a:lnTo>
                  <a:pt x="3786" y="1086"/>
                </a:lnTo>
                <a:lnTo>
                  <a:pt x="3742" y="1091"/>
                </a:lnTo>
                <a:lnTo>
                  <a:pt x="3697" y="1094"/>
                </a:lnTo>
                <a:lnTo>
                  <a:pt x="3651" y="1095"/>
                </a:lnTo>
                <a:lnTo>
                  <a:pt x="3588" y="1093"/>
                </a:lnTo>
                <a:lnTo>
                  <a:pt x="3530" y="1086"/>
                </a:lnTo>
                <a:lnTo>
                  <a:pt x="3476" y="1075"/>
                </a:lnTo>
                <a:lnTo>
                  <a:pt x="3426" y="1060"/>
                </a:lnTo>
                <a:lnTo>
                  <a:pt x="3378" y="1039"/>
                </a:lnTo>
                <a:lnTo>
                  <a:pt x="3334" y="1014"/>
                </a:lnTo>
                <a:lnTo>
                  <a:pt x="3294" y="984"/>
                </a:lnTo>
                <a:lnTo>
                  <a:pt x="3255" y="947"/>
                </a:lnTo>
                <a:lnTo>
                  <a:pt x="3219" y="907"/>
                </a:lnTo>
                <a:lnTo>
                  <a:pt x="3188" y="865"/>
                </a:lnTo>
                <a:lnTo>
                  <a:pt x="3162" y="820"/>
                </a:lnTo>
                <a:lnTo>
                  <a:pt x="3140" y="772"/>
                </a:lnTo>
                <a:lnTo>
                  <a:pt x="3124" y="722"/>
                </a:lnTo>
                <a:lnTo>
                  <a:pt x="3111" y="670"/>
                </a:lnTo>
                <a:lnTo>
                  <a:pt x="3104" y="616"/>
                </a:lnTo>
                <a:lnTo>
                  <a:pt x="3101" y="561"/>
                </a:lnTo>
                <a:lnTo>
                  <a:pt x="3105" y="494"/>
                </a:lnTo>
                <a:lnTo>
                  <a:pt x="3115" y="433"/>
                </a:lnTo>
                <a:lnTo>
                  <a:pt x="3130" y="373"/>
                </a:lnTo>
                <a:lnTo>
                  <a:pt x="3153" y="318"/>
                </a:lnTo>
                <a:lnTo>
                  <a:pt x="3179" y="267"/>
                </a:lnTo>
                <a:lnTo>
                  <a:pt x="3213" y="219"/>
                </a:lnTo>
                <a:lnTo>
                  <a:pt x="3250" y="175"/>
                </a:lnTo>
                <a:lnTo>
                  <a:pt x="3293" y="135"/>
                </a:lnTo>
                <a:lnTo>
                  <a:pt x="3341" y="102"/>
                </a:lnTo>
                <a:lnTo>
                  <a:pt x="3392" y="72"/>
                </a:lnTo>
                <a:lnTo>
                  <a:pt x="3448" y="47"/>
                </a:lnTo>
                <a:lnTo>
                  <a:pt x="3508" y="27"/>
                </a:lnTo>
                <a:lnTo>
                  <a:pt x="3573" y="12"/>
                </a:lnTo>
                <a:lnTo>
                  <a:pt x="3640" y="3"/>
                </a:lnTo>
                <a:lnTo>
                  <a:pt x="3711" y="0"/>
                </a:lnTo>
                <a:close/>
                <a:moveTo>
                  <a:pt x="2910" y="0"/>
                </a:moveTo>
                <a:lnTo>
                  <a:pt x="2948" y="4"/>
                </a:lnTo>
                <a:lnTo>
                  <a:pt x="2983" y="14"/>
                </a:lnTo>
                <a:lnTo>
                  <a:pt x="3014" y="30"/>
                </a:lnTo>
                <a:lnTo>
                  <a:pt x="3040" y="52"/>
                </a:lnTo>
                <a:lnTo>
                  <a:pt x="3063" y="78"/>
                </a:lnTo>
                <a:lnTo>
                  <a:pt x="3079" y="109"/>
                </a:lnTo>
                <a:lnTo>
                  <a:pt x="3089" y="142"/>
                </a:lnTo>
                <a:lnTo>
                  <a:pt x="3093" y="178"/>
                </a:lnTo>
                <a:lnTo>
                  <a:pt x="3091" y="203"/>
                </a:lnTo>
                <a:lnTo>
                  <a:pt x="3088" y="227"/>
                </a:lnTo>
                <a:lnTo>
                  <a:pt x="3081" y="252"/>
                </a:lnTo>
                <a:lnTo>
                  <a:pt x="3071" y="277"/>
                </a:lnTo>
                <a:lnTo>
                  <a:pt x="3060" y="303"/>
                </a:lnTo>
                <a:lnTo>
                  <a:pt x="3044" y="331"/>
                </a:lnTo>
                <a:lnTo>
                  <a:pt x="3025" y="361"/>
                </a:lnTo>
                <a:lnTo>
                  <a:pt x="3004" y="393"/>
                </a:lnTo>
                <a:lnTo>
                  <a:pt x="2978" y="429"/>
                </a:lnTo>
                <a:lnTo>
                  <a:pt x="2948" y="468"/>
                </a:lnTo>
                <a:lnTo>
                  <a:pt x="2914" y="512"/>
                </a:lnTo>
                <a:lnTo>
                  <a:pt x="2876" y="561"/>
                </a:lnTo>
                <a:lnTo>
                  <a:pt x="2472" y="1078"/>
                </a:lnTo>
                <a:lnTo>
                  <a:pt x="2182" y="1078"/>
                </a:lnTo>
                <a:lnTo>
                  <a:pt x="2182" y="424"/>
                </a:lnTo>
                <a:lnTo>
                  <a:pt x="1784" y="1078"/>
                </a:lnTo>
                <a:lnTo>
                  <a:pt x="1518" y="1078"/>
                </a:lnTo>
                <a:lnTo>
                  <a:pt x="1518" y="234"/>
                </a:lnTo>
                <a:lnTo>
                  <a:pt x="1313" y="214"/>
                </a:lnTo>
                <a:lnTo>
                  <a:pt x="1313" y="118"/>
                </a:lnTo>
                <a:lnTo>
                  <a:pt x="1690" y="25"/>
                </a:lnTo>
                <a:lnTo>
                  <a:pt x="1832" y="25"/>
                </a:lnTo>
                <a:lnTo>
                  <a:pt x="1832" y="713"/>
                </a:lnTo>
                <a:lnTo>
                  <a:pt x="2247" y="25"/>
                </a:lnTo>
                <a:lnTo>
                  <a:pt x="2497" y="25"/>
                </a:lnTo>
                <a:lnTo>
                  <a:pt x="2497" y="822"/>
                </a:lnTo>
                <a:lnTo>
                  <a:pt x="2759" y="473"/>
                </a:lnTo>
                <a:lnTo>
                  <a:pt x="2759" y="62"/>
                </a:lnTo>
                <a:lnTo>
                  <a:pt x="2779" y="44"/>
                </a:lnTo>
                <a:lnTo>
                  <a:pt x="2806" y="27"/>
                </a:lnTo>
                <a:lnTo>
                  <a:pt x="2837" y="13"/>
                </a:lnTo>
                <a:lnTo>
                  <a:pt x="2872" y="4"/>
                </a:lnTo>
                <a:lnTo>
                  <a:pt x="291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/>
          </a:p>
        </p:txBody>
      </p:sp>
      <p:sp>
        <p:nvSpPr>
          <p:cNvPr id="17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1752600" y="2895600"/>
            <a:ext cx="6324600" cy="32766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20" name="Rectangle 37"/>
          <p:cNvSpPr>
            <a:spLocks noChangeArrowheads="1"/>
          </p:cNvSpPr>
          <p:nvPr/>
        </p:nvSpPr>
        <p:spPr bwMode="black">
          <a:xfrm>
            <a:off x="1524000" y="6172200"/>
            <a:ext cx="228600" cy="45719"/>
          </a:xfrm>
          <a:prstGeom prst="rect">
            <a:avLst/>
          </a:prstGeom>
          <a:solidFill>
            <a:srgbClr val="A10000"/>
          </a:solidFill>
          <a:ln w="0">
            <a:solidFill>
              <a:srgbClr val="A1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1752600"/>
            <a:ext cx="80772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cxnSp>
        <p:nvCxnSpPr>
          <p:cNvPr id="15" name="Shape 14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649"/>
          <p:cNvSpPr>
            <a:spLocks noChangeArrowheads="1"/>
          </p:cNvSpPr>
          <p:nvPr/>
        </p:nvSpPr>
        <p:spPr bwMode="gray">
          <a:xfrm>
            <a:off x="7391400" y="685801"/>
            <a:ext cx="1752600" cy="54863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/>
          </a:p>
        </p:txBody>
      </p:sp>
      <p:sp>
        <p:nvSpPr>
          <p:cNvPr id="81" name="Rectangle 648"/>
          <p:cNvSpPr>
            <a:spLocks noChangeArrowheads="1"/>
          </p:cNvSpPr>
          <p:nvPr/>
        </p:nvSpPr>
        <p:spPr bwMode="gray">
          <a:xfrm>
            <a:off x="1752600" y="0"/>
            <a:ext cx="563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/>
          </a:p>
        </p:txBody>
      </p:sp>
      <p:sp>
        <p:nvSpPr>
          <p:cNvPr id="83" name="Rectangle 650"/>
          <p:cNvSpPr>
            <a:spLocks noChangeArrowheads="1"/>
          </p:cNvSpPr>
          <p:nvPr/>
        </p:nvSpPr>
        <p:spPr bwMode="gray">
          <a:xfrm>
            <a:off x="1752600" y="685800"/>
            <a:ext cx="5638800" cy="5486400"/>
          </a:xfrm>
          <a:prstGeom prst="rect">
            <a:avLst/>
          </a:prstGeom>
          <a:solidFill>
            <a:schemeClr val="tx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/>
          </a:p>
        </p:txBody>
      </p:sp>
      <p:grpSp>
        <p:nvGrpSpPr>
          <p:cNvPr id="2" name="Group 60"/>
          <p:cNvGrpSpPr/>
          <p:nvPr/>
        </p:nvGrpSpPr>
        <p:grpSpPr>
          <a:xfrm>
            <a:off x="984728" y="6172200"/>
            <a:ext cx="914400" cy="463014"/>
            <a:chOff x="984728" y="6172200"/>
            <a:chExt cx="914400" cy="463014"/>
          </a:xfrm>
        </p:grpSpPr>
        <p:sp>
          <p:nvSpPr>
            <p:cNvPr id="14" name="Rectangle 37"/>
            <p:cNvSpPr>
              <a:spLocks noChangeArrowheads="1"/>
            </p:cNvSpPr>
            <p:nvPr userDrawn="1"/>
          </p:nvSpPr>
          <p:spPr bwMode="black">
            <a:xfrm>
              <a:off x="1524000" y="6172200"/>
              <a:ext cx="228600" cy="45719"/>
            </a:xfrm>
            <a:prstGeom prst="rect">
              <a:avLst/>
            </a:prstGeom>
            <a:solidFill>
              <a:schemeClr val="tx2"/>
            </a:solidFill>
            <a:ln w="0">
              <a:solidFill>
                <a:schemeClr val="tx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black">
            <a:xfrm>
              <a:off x="984728" y="6290558"/>
              <a:ext cx="914400" cy="344656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95475" y="838200"/>
            <a:ext cx="5343525" cy="914400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presentation’s main title</a:t>
            </a:r>
            <a:endParaRPr lang="en-GB" noProof="0" dirty="0"/>
          </a:p>
        </p:txBody>
      </p:sp>
      <p:sp>
        <p:nvSpPr>
          <p:cNvPr id="51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95475" y="1828799"/>
            <a:ext cx="5343525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1800">
                <a:solidFill>
                  <a:schemeClr val="bg1"/>
                </a:solidFill>
                <a:latin typeface="+mj-lt"/>
              </a:defRPr>
            </a:lvl2pPr>
            <a:lvl3pPr marL="457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3pPr>
            <a:lvl4pPr marL="914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4pPr>
            <a:lvl5pPr marL="13716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5pPr>
            <a:lvl6pPr marL="18288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6pPr>
            <a:lvl7pPr marL="22860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7pPr>
            <a:lvl8pPr marL="27432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8pPr>
            <a:lvl9pPr marL="3200400" indent="0" algn="l">
              <a:buNone/>
              <a:defRPr sz="18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52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1895475" y="374904"/>
            <a:ext cx="4105656" cy="146304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www.pwc.com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" y="5867400"/>
            <a:ext cx="4800600" cy="762000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smtClean="0"/>
              <a:t>Add legal and copyright disclaimers here.</a:t>
            </a:r>
            <a:endParaRPr lang="en-GB" noProof="0"/>
          </a:p>
        </p:txBody>
      </p:sp>
      <p:cxnSp>
        <p:nvCxnSpPr>
          <p:cNvPr id="7" name="Shape 6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1"/>
            <a:ext cx="3962400" cy="4419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201" y="1752600"/>
            <a:ext cx="3962399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2" name="Shape 61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1"/>
            <a:ext cx="80772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33400" y="1752601"/>
            <a:ext cx="2590800" cy="4419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3276601" y="1752601"/>
            <a:ext cx="2590799" cy="4419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019800" y="1752601"/>
            <a:ext cx="2590800" cy="4419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33400" y="6477000"/>
            <a:ext cx="2590800" cy="1524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hape 18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3352800"/>
            <a:ext cx="3962400" cy="2819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4648199" y="3352800"/>
            <a:ext cx="3962401" cy="2819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8077200" cy="1447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6019800" y="1752600"/>
            <a:ext cx="25908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019800" y="4038600"/>
            <a:ext cx="25908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5334000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1752600"/>
            <a:ext cx="25908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4038600"/>
            <a:ext cx="25908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276600" y="1752600"/>
            <a:ext cx="5334000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hape 13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685800"/>
            <a:ext cx="53340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GB" noProof="1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276600" y="1752600"/>
            <a:ext cx="5334000" cy="44196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GB" noProof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33400" y="1752600"/>
            <a:ext cx="2590800" cy="2130552"/>
          </a:xfrm>
        </p:spPr>
        <p:txBody>
          <a:bodyPr/>
          <a:lstStyle>
            <a:lvl1pPr>
              <a:defRPr sz="24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1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1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" name="Shape 29"/>
          <p:cNvCxnSpPr/>
          <p:nvPr/>
        </p:nvCxnSpPr>
        <p:spPr>
          <a:xfrm rot="5400000" flipH="1" flipV="1">
            <a:off x="5791201" y="-2057400"/>
            <a:ext cx="152399" cy="54864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9144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33400" y="6477001"/>
            <a:ext cx="2590800" cy="1524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000" noProof="0" smtClean="0">
                <a:latin typeface="Arial" pitchFamily="34" charset="0"/>
                <a:cs typeface="Arial" pitchFamily="34" charset="0"/>
              </a:rPr>
              <a:t>PwC</a:t>
            </a:r>
            <a:endParaRPr lang="en-GB" sz="1000" noProof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hape 9"/>
          <p:cNvCxnSpPr/>
          <p:nvPr/>
        </p:nvCxnSpPr>
        <p:spPr>
          <a:xfrm rot="5400000" flipH="1" flipV="1">
            <a:off x="4419601" y="-3429000"/>
            <a:ext cx="152399" cy="82296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1" cy="91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smtClean="0"/>
              <a:t>Click to edit</a:t>
            </a:r>
            <a:br>
              <a:rPr lang="en-GB" noProof="0" smtClean="0"/>
            </a:br>
            <a:r>
              <a:rPr lang="en-GB" noProof="0" smtClean="0"/>
              <a:t>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1" y="1752600"/>
            <a:ext cx="8077199" cy="441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77000"/>
            <a:ext cx="1527048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EBD5762-3BDC-484D-9503-7EA6D5A9A8C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7086600" y="6324600"/>
            <a:ext cx="15240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PwC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</p:sldLayoutIdLst>
  <p:hf sldNum="0"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Tx/>
        <a:buFontTx/>
        <a:buNone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•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-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◦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109728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›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74320" marR="0" indent="-27432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Pct val="100000"/>
        <a:buFont typeface="+mj-lt"/>
        <a:buAutoNum type="arabicPeriod"/>
        <a:tabLst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54864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alpha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82296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SzPct val="100000"/>
        <a:buFont typeface="+mj-lt"/>
        <a:buAutoNum type="romanLcPeriod"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274320" algn="l" defTabSz="9144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itchFamily="34" charset="0"/>
        <a:buNone/>
        <a:defRPr sz="20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3400" y="2492896"/>
            <a:ext cx="80772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business improvement process –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introduction</a:t>
            </a:r>
            <a:endParaRPr kumimoji="0" lang="en-AU" sz="2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Are you creating or destroying value?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+mn-lt"/>
              </a:rPr>
              <a:t>Producing real profit</a:t>
            </a:r>
          </a:p>
          <a:p>
            <a:pPr lvl="1"/>
            <a:r>
              <a:rPr lang="en-US" dirty="0" smtClean="0">
                <a:latin typeface="+mn-lt"/>
              </a:rPr>
              <a:t>Driving improvement in activity drivers</a:t>
            </a:r>
          </a:p>
          <a:p>
            <a:pPr lvl="1"/>
            <a:r>
              <a:rPr lang="en-US" dirty="0" smtClean="0">
                <a:latin typeface="+mn-lt"/>
              </a:rPr>
              <a:t>Sharpening focus - customers, markets, products</a:t>
            </a:r>
          </a:p>
          <a:p>
            <a:pPr lvl="1"/>
            <a:r>
              <a:rPr lang="en-US" dirty="0" smtClean="0">
                <a:latin typeface="+mn-lt"/>
              </a:rPr>
              <a:t>Process Improvement</a:t>
            </a:r>
          </a:p>
          <a:p>
            <a:endParaRPr lang="en-A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Business Improvement Process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2640013" y="1898650"/>
            <a:ext cx="3494087" cy="3475038"/>
          </a:xfrm>
          <a:custGeom>
            <a:avLst/>
            <a:gdLst>
              <a:gd name="T0" fmla="*/ 2147483647 w 2201"/>
              <a:gd name="T1" fmla="*/ 2147483647 h 2189"/>
              <a:gd name="T2" fmla="*/ 2147483647 w 2201"/>
              <a:gd name="T3" fmla="*/ 2147483647 h 2189"/>
              <a:gd name="T4" fmla="*/ 2147483647 w 2201"/>
              <a:gd name="T5" fmla="*/ 2147483647 h 2189"/>
              <a:gd name="T6" fmla="*/ 2147483647 w 2201"/>
              <a:gd name="T7" fmla="*/ 2147483647 h 2189"/>
              <a:gd name="T8" fmla="*/ 2147483647 w 2201"/>
              <a:gd name="T9" fmla="*/ 2147483647 h 2189"/>
              <a:gd name="T10" fmla="*/ 2147483647 w 2201"/>
              <a:gd name="T11" fmla="*/ 2147483647 h 2189"/>
              <a:gd name="T12" fmla="*/ 2147483647 w 2201"/>
              <a:gd name="T13" fmla="*/ 2147483647 h 2189"/>
              <a:gd name="T14" fmla="*/ 2147483647 w 2201"/>
              <a:gd name="T15" fmla="*/ 2147483647 h 2189"/>
              <a:gd name="T16" fmla="*/ 2147483647 w 2201"/>
              <a:gd name="T17" fmla="*/ 2147483647 h 2189"/>
              <a:gd name="T18" fmla="*/ 2147483647 w 2201"/>
              <a:gd name="T19" fmla="*/ 2147483647 h 2189"/>
              <a:gd name="T20" fmla="*/ 2147483647 w 2201"/>
              <a:gd name="T21" fmla="*/ 2147483647 h 2189"/>
              <a:gd name="T22" fmla="*/ 2147483647 w 2201"/>
              <a:gd name="T23" fmla="*/ 2147483647 h 2189"/>
              <a:gd name="T24" fmla="*/ 2147483647 w 2201"/>
              <a:gd name="T25" fmla="*/ 2147483647 h 2189"/>
              <a:gd name="T26" fmla="*/ 2147483647 w 2201"/>
              <a:gd name="T27" fmla="*/ 2147483647 h 2189"/>
              <a:gd name="T28" fmla="*/ 2147483647 w 2201"/>
              <a:gd name="T29" fmla="*/ 2147483647 h 2189"/>
              <a:gd name="T30" fmla="*/ 2147483647 w 2201"/>
              <a:gd name="T31" fmla="*/ 0 h 2189"/>
              <a:gd name="T32" fmla="*/ 2147483647 w 2201"/>
              <a:gd name="T33" fmla="*/ 2147483647 h 2189"/>
              <a:gd name="T34" fmla="*/ 2147483647 w 2201"/>
              <a:gd name="T35" fmla="*/ 2147483647 h 2189"/>
              <a:gd name="T36" fmla="*/ 2147483647 w 2201"/>
              <a:gd name="T37" fmla="*/ 2147483647 h 2189"/>
              <a:gd name="T38" fmla="*/ 2147483647 w 2201"/>
              <a:gd name="T39" fmla="*/ 2147483647 h 2189"/>
              <a:gd name="T40" fmla="*/ 2147483647 w 2201"/>
              <a:gd name="T41" fmla="*/ 2147483647 h 2189"/>
              <a:gd name="T42" fmla="*/ 2147483647 w 2201"/>
              <a:gd name="T43" fmla="*/ 2147483647 h 2189"/>
              <a:gd name="T44" fmla="*/ 2147483647 w 2201"/>
              <a:gd name="T45" fmla="*/ 2147483647 h 2189"/>
              <a:gd name="T46" fmla="*/ 2147483647 w 2201"/>
              <a:gd name="T47" fmla="*/ 2147483647 h 2189"/>
              <a:gd name="T48" fmla="*/ 2147483647 w 2201"/>
              <a:gd name="T49" fmla="*/ 2147483647 h 2189"/>
              <a:gd name="T50" fmla="*/ 2147483647 w 2201"/>
              <a:gd name="T51" fmla="*/ 2147483647 h 2189"/>
              <a:gd name="T52" fmla="*/ 2147483647 w 2201"/>
              <a:gd name="T53" fmla="*/ 2147483647 h 2189"/>
              <a:gd name="T54" fmla="*/ 2147483647 w 2201"/>
              <a:gd name="T55" fmla="*/ 2147483647 h 2189"/>
              <a:gd name="T56" fmla="*/ 2147483647 w 2201"/>
              <a:gd name="T57" fmla="*/ 2147483647 h 2189"/>
              <a:gd name="T58" fmla="*/ 2147483647 w 2201"/>
              <a:gd name="T59" fmla="*/ 2147483647 h 2189"/>
              <a:gd name="T60" fmla="*/ 2147483647 w 2201"/>
              <a:gd name="T61" fmla="*/ 2147483647 h 2189"/>
              <a:gd name="T62" fmla="*/ 2147483647 w 2201"/>
              <a:gd name="T63" fmla="*/ 2147483647 h 2189"/>
              <a:gd name="T64" fmla="*/ 2147483647 w 2201"/>
              <a:gd name="T65" fmla="*/ 2147483647 h 2189"/>
              <a:gd name="T66" fmla="*/ 2147483647 w 2201"/>
              <a:gd name="T67" fmla="*/ 2147483647 h 2189"/>
              <a:gd name="T68" fmla="*/ 2147483647 w 2201"/>
              <a:gd name="T69" fmla="*/ 2147483647 h 2189"/>
              <a:gd name="T70" fmla="*/ 2147483647 w 2201"/>
              <a:gd name="T71" fmla="*/ 2147483647 h 2189"/>
              <a:gd name="T72" fmla="*/ 2147483647 w 2201"/>
              <a:gd name="T73" fmla="*/ 2147483647 h 2189"/>
              <a:gd name="T74" fmla="*/ 2147483647 w 2201"/>
              <a:gd name="T75" fmla="*/ 2147483647 h 2189"/>
              <a:gd name="T76" fmla="*/ 2147483647 w 2201"/>
              <a:gd name="T77" fmla="*/ 2147483647 h 2189"/>
              <a:gd name="T78" fmla="*/ 2147483647 w 2201"/>
              <a:gd name="T79" fmla="*/ 2147483647 h 2189"/>
              <a:gd name="T80" fmla="*/ 2147483647 w 2201"/>
              <a:gd name="T81" fmla="*/ 2147483647 h 2189"/>
              <a:gd name="T82" fmla="*/ 2147483647 w 2201"/>
              <a:gd name="T83" fmla="*/ 2147483647 h 2189"/>
              <a:gd name="T84" fmla="*/ 2147483647 w 2201"/>
              <a:gd name="T85" fmla="*/ 2147483647 h 2189"/>
              <a:gd name="T86" fmla="*/ 2147483647 w 2201"/>
              <a:gd name="T87" fmla="*/ 2147483647 h 2189"/>
              <a:gd name="T88" fmla="*/ 2147483647 w 2201"/>
              <a:gd name="T89" fmla="*/ 2147483647 h 2189"/>
              <a:gd name="T90" fmla="*/ 2147483647 w 2201"/>
              <a:gd name="T91" fmla="*/ 2147483647 h 2189"/>
              <a:gd name="T92" fmla="*/ 2147483647 w 2201"/>
              <a:gd name="T93" fmla="*/ 2147483647 h 2189"/>
              <a:gd name="T94" fmla="*/ 2147483647 w 2201"/>
              <a:gd name="T95" fmla="*/ 2147483647 h 2189"/>
              <a:gd name="T96" fmla="*/ 2147483647 w 2201"/>
              <a:gd name="T97" fmla="*/ 2147483647 h 2189"/>
              <a:gd name="T98" fmla="*/ 2147483647 w 2201"/>
              <a:gd name="T99" fmla="*/ 2147483647 h 2189"/>
              <a:gd name="T100" fmla="*/ 2147483647 w 2201"/>
              <a:gd name="T101" fmla="*/ 2147483647 h 218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201"/>
              <a:gd name="T154" fmla="*/ 0 h 2189"/>
              <a:gd name="T155" fmla="*/ 2201 w 2201"/>
              <a:gd name="T156" fmla="*/ 2189 h 2189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201" h="2189">
                <a:moveTo>
                  <a:pt x="171" y="806"/>
                </a:moveTo>
                <a:lnTo>
                  <a:pt x="164" y="798"/>
                </a:lnTo>
                <a:lnTo>
                  <a:pt x="183" y="787"/>
                </a:lnTo>
                <a:lnTo>
                  <a:pt x="199" y="779"/>
                </a:lnTo>
                <a:lnTo>
                  <a:pt x="203" y="783"/>
                </a:lnTo>
                <a:lnTo>
                  <a:pt x="206" y="779"/>
                </a:lnTo>
                <a:lnTo>
                  <a:pt x="226" y="787"/>
                </a:lnTo>
                <a:lnTo>
                  <a:pt x="242" y="798"/>
                </a:lnTo>
                <a:lnTo>
                  <a:pt x="390" y="954"/>
                </a:lnTo>
                <a:lnTo>
                  <a:pt x="401" y="900"/>
                </a:lnTo>
                <a:lnTo>
                  <a:pt x="421" y="849"/>
                </a:lnTo>
                <a:lnTo>
                  <a:pt x="440" y="798"/>
                </a:lnTo>
                <a:lnTo>
                  <a:pt x="464" y="752"/>
                </a:lnTo>
                <a:lnTo>
                  <a:pt x="487" y="709"/>
                </a:lnTo>
                <a:lnTo>
                  <a:pt x="518" y="666"/>
                </a:lnTo>
                <a:lnTo>
                  <a:pt x="549" y="623"/>
                </a:lnTo>
                <a:lnTo>
                  <a:pt x="584" y="584"/>
                </a:lnTo>
                <a:lnTo>
                  <a:pt x="623" y="549"/>
                </a:lnTo>
                <a:lnTo>
                  <a:pt x="666" y="518"/>
                </a:lnTo>
                <a:lnTo>
                  <a:pt x="709" y="487"/>
                </a:lnTo>
                <a:lnTo>
                  <a:pt x="752" y="460"/>
                </a:lnTo>
                <a:lnTo>
                  <a:pt x="799" y="436"/>
                </a:lnTo>
                <a:lnTo>
                  <a:pt x="849" y="417"/>
                </a:lnTo>
                <a:lnTo>
                  <a:pt x="900" y="397"/>
                </a:lnTo>
                <a:lnTo>
                  <a:pt x="951" y="386"/>
                </a:lnTo>
                <a:lnTo>
                  <a:pt x="1157" y="191"/>
                </a:lnTo>
                <a:lnTo>
                  <a:pt x="958" y="0"/>
                </a:lnTo>
                <a:lnTo>
                  <a:pt x="865" y="15"/>
                </a:lnTo>
                <a:lnTo>
                  <a:pt x="775" y="39"/>
                </a:lnTo>
                <a:lnTo>
                  <a:pt x="690" y="70"/>
                </a:lnTo>
                <a:lnTo>
                  <a:pt x="604" y="105"/>
                </a:lnTo>
                <a:lnTo>
                  <a:pt x="526" y="152"/>
                </a:lnTo>
                <a:lnTo>
                  <a:pt x="448" y="202"/>
                </a:lnTo>
                <a:lnTo>
                  <a:pt x="378" y="257"/>
                </a:lnTo>
                <a:lnTo>
                  <a:pt x="312" y="319"/>
                </a:lnTo>
                <a:lnTo>
                  <a:pt x="253" y="386"/>
                </a:lnTo>
                <a:lnTo>
                  <a:pt x="199" y="456"/>
                </a:lnTo>
                <a:lnTo>
                  <a:pt x="148" y="534"/>
                </a:lnTo>
                <a:lnTo>
                  <a:pt x="105" y="612"/>
                </a:lnTo>
                <a:lnTo>
                  <a:pt x="66" y="697"/>
                </a:lnTo>
                <a:lnTo>
                  <a:pt x="39" y="783"/>
                </a:lnTo>
                <a:lnTo>
                  <a:pt x="16" y="876"/>
                </a:lnTo>
                <a:lnTo>
                  <a:pt x="0" y="970"/>
                </a:lnTo>
                <a:lnTo>
                  <a:pt x="164" y="798"/>
                </a:lnTo>
                <a:lnTo>
                  <a:pt x="171" y="806"/>
                </a:lnTo>
                <a:close/>
                <a:moveTo>
                  <a:pt x="2041" y="1383"/>
                </a:moveTo>
                <a:lnTo>
                  <a:pt x="2041" y="1383"/>
                </a:lnTo>
                <a:lnTo>
                  <a:pt x="2026" y="1395"/>
                </a:lnTo>
                <a:lnTo>
                  <a:pt x="2006" y="1398"/>
                </a:lnTo>
                <a:lnTo>
                  <a:pt x="2002" y="1398"/>
                </a:lnTo>
                <a:lnTo>
                  <a:pt x="1998" y="1398"/>
                </a:lnTo>
                <a:lnTo>
                  <a:pt x="1979" y="1395"/>
                </a:lnTo>
                <a:lnTo>
                  <a:pt x="1963" y="1383"/>
                </a:lnTo>
                <a:lnTo>
                  <a:pt x="1971" y="1371"/>
                </a:lnTo>
                <a:lnTo>
                  <a:pt x="1963" y="1383"/>
                </a:lnTo>
                <a:lnTo>
                  <a:pt x="1815" y="1223"/>
                </a:lnTo>
                <a:lnTo>
                  <a:pt x="1804" y="1278"/>
                </a:lnTo>
                <a:lnTo>
                  <a:pt x="1788" y="1332"/>
                </a:lnTo>
                <a:lnTo>
                  <a:pt x="1765" y="1383"/>
                </a:lnTo>
                <a:lnTo>
                  <a:pt x="1741" y="1430"/>
                </a:lnTo>
                <a:lnTo>
                  <a:pt x="1718" y="1476"/>
                </a:lnTo>
                <a:lnTo>
                  <a:pt x="1687" y="1523"/>
                </a:lnTo>
                <a:lnTo>
                  <a:pt x="1652" y="1566"/>
                </a:lnTo>
                <a:lnTo>
                  <a:pt x="1617" y="1605"/>
                </a:lnTo>
                <a:lnTo>
                  <a:pt x="1578" y="1640"/>
                </a:lnTo>
                <a:lnTo>
                  <a:pt x="1535" y="1675"/>
                </a:lnTo>
                <a:lnTo>
                  <a:pt x="1492" y="1706"/>
                </a:lnTo>
                <a:lnTo>
                  <a:pt x="1445" y="1733"/>
                </a:lnTo>
                <a:lnTo>
                  <a:pt x="1395" y="1757"/>
                </a:lnTo>
                <a:lnTo>
                  <a:pt x="1344" y="1776"/>
                </a:lnTo>
                <a:lnTo>
                  <a:pt x="1293" y="1796"/>
                </a:lnTo>
                <a:lnTo>
                  <a:pt x="1239" y="1807"/>
                </a:lnTo>
                <a:lnTo>
                  <a:pt x="1048" y="1987"/>
                </a:lnTo>
                <a:lnTo>
                  <a:pt x="1258" y="2189"/>
                </a:lnTo>
                <a:lnTo>
                  <a:pt x="1352" y="2174"/>
                </a:lnTo>
                <a:lnTo>
                  <a:pt x="1441" y="2150"/>
                </a:lnTo>
                <a:lnTo>
                  <a:pt x="1527" y="2115"/>
                </a:lnTo>
                <a:lnTo>
                  <a:pt x="1609" y="2080"/>
                </a:lnTo>
                <a:lnTo>
                  <a:pt x="1687" y="2033"/>
                </a:lnTo>
                <a:lnTo>
                  <a:pt x="1761" y="1983"/>
                </a:lnTo>
                <a:lnTo>
                  <a:pt x="1831" y="1924"/>
                </a:lnTo>
                <a:lnTo>
                  <a:pt x="1897" y="1862"/>
                </a:lnTo>
                <a:lnTo>
                  <a:pt x="1956" y="1796"/>
                </a:lnTo>
                <a:lnTo>
                  <a:pt x="2010" y="1726"/>
                </a:lnTo>
                <a:lnTo>
                  <a:pt x="2061" y="1648"/>
                </a:lnTo>
                <a:lnTo>
                  <a:pt x="2104" y="1566"/>
                </a:lnTo>
                <a:lnTo>
                  <a:pt x="2139" y="1484"/>
                </a:lnTo>
                <a:lnTo>
                  <a:pt x="2166" y="1395"/>
                </a:lnTo>
                <a:lnTo>
                  <a:pt x="2189" y="1305"/>
                </a:lnTo>
                <a:lnTo>
                  <a:pt x="2201" y="1211"/>
                </a:lnTo>
                <a:lnTo>
                  <a:pt x="2041" y="1383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pic>
        <p:nvPicPr>
          <p:cNvPr id="57345" name="Picture 1" descr="_Pic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98650"/>
            <a:ext cx="4061098" cy="4061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Business Improvement Process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3428"/>
            <a:ext cx="9144000" cy="508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Some of our clients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5"/>
          </p:nvPr>
        </p:nvGraphicFramePr>
        <p:xfrm>
          <a:off x="251521" y="1124745"/>
          <a:ext cx="8359078" cy="5069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1472"/>
                <a:gridCol w="1381472"/>
                <a:gridCol w="1381472"/>
                <a:gridCol w="1328191"/>
                <a:gridCol w="1584176"/>
                <a:gridCol w="1302295"/>
              </a:tblGrid>
              <a:tr h="736394"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>
                          <a:latin typeface="Arial" pitchFamily="34" charset="0"/>
                          <a:cs typeface="Arial" pitchFamily="34" charset="0"/>
                        </a:rPr>
                        <a:t>Professional</a:t>
                      </a:r>
                      <a:r>
                        <a:rPr lang="en-AU" sz="1400" baseline="0" dirty="0" smtClean="0">
                          <a:latin typeface="Arial" pitchFamily="34" charset="0"/>
                          <a:cs typeface="Arial" pitchFamily="34" charset="0"/>
                        </a:rPr>
                        <a:t> services</a:t>
                      </a:r>
                      <a:endParaRPr lang="en-A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>
                          <a:latin typeface="Arial" pitchFamily="34" charset="0"/>
                          <a:cs typeface="Arial" pitchFamily="34" charset="0"/>
                        </a:rPr>
                        <a:t>Transport</a:t>
                      </a:r>
                      <a:endParaRPr lang="en-A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>
                          <a:latin typeface="Arial" pitchFamily="34" charset="0"/>
                          <a:cs typeface="Arial" pitchFamily="34" charset="0"/>
                        </a:rPr>
                        <a:t>Distribution</a:t>
                      </a:r>
                      <a:endParaRPr lang="en-A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>
                          <a:latin typeface="Arial" pitchFamily="34" charset="0"/>
                          <a:cs typeface="Arial" pitchFamily="34" charset="0"/>
                        </a:rPr>
                        <a:t>Property / Construction</a:t>
                      </a:r>
                      <a:endParaRPr lang="en-A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dirty="0" smtClean="0">
                          <a:latin typeface="Arial" pitchFamily="34" charset="0"/>
                          <a:cs typeface="Arial" pitchFamily="34" charset="0"/>
                        </a:rPr>
                        <a:t>Retail</a:t>
                      </a:r>
                      <a:endParaRPr lang="en-A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50" dirty="0" smtClean="0">
                          <a:latin typeface="Arial" pitchFamily="34" charset="0"/>
                          <a:cs typeface="Arial" pitchFamily="34" charset="0"/>
                        </a:rPr>
                        <a:t>Manufacturing</a:t>
                      </a:r>
                    </a:p>
                    <a:p>
                      <a:pPr algn="ctr"/>
                      <a:endParaRPr lang="en-A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03765"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89855"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84366"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89855"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46249"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2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89855">
                <a:tc>
                  <a:txBody>
                    <a:bodyPr/>
                    <a:lstStyle/>
                    <a:p>
                      <a:pPr algn="ctr"/>
                      <a:endParaRPr lang="en-AU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49760"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89855">
                <a:tc>
                  <a:txBody>
                    <a:bodyPr/>
                    <a:lstStyle/>
                    <a:p>
                      <a:pPr algn="ctr"/>
                      <a:endParaRPr lang="en-AU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89855">
                <a:tc>
                  <a:txBody>
                    <a:bodyPr/>
                    <a:lstStyle/>
                    <a:p>
                      <a:pPr algn="ctr"/>
                      <a:endParaRPr lang="en-AU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Key Success Principles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latin typeface="+mn-lt"/>
              </a:rPr>
              <a:t>Find and work with a trusted business advisor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+mn-lt"/>
              </a:rPr>
              <a:t>Understand and drive economic value creation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+mn-lt"/>
              </a:rPr>
              <a:t>Measure and improve free cash flow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+mn-lt"/>
              </a:rPr>
              <a:t>Identify and improve the economic denominator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+mn-lt"/>
              </a:rPr>
              <a:t>Sharpen and maintain focus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+mn-lt"/>
              </a:rPr>
              <a:t>Measure and improve processes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+mn-lt"/>
              </a:rPr>
              <a:t>Limit the number of strategic goals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en-GB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The value of the Entrepreneur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82563" y="1754188"/>
            <a:ext cx="8821737" cy="4335462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Entrepreneurial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abilities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create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wealth</a:t>
            </a:r>
          </a:p>
          <a:p>
            <a:pPr marL="0" marR="0" lvl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lang="en-US" sz="2000" dirty="0" smtClean="0"/>
              <a:t>Entrepreneurial </a:t>
            </a:r>
            <a:r>
              <a:rPr lang="en-US" sz="2000" b="1" dirty="0" smtClean="0"/>
              <a:t>attitudes</a:t>
            </a:r>
            <a:r>
              <a:rPr lang="en-US" sz="2000" dirty="0" smtClean="0"/>
              <a:t> create </a:t>
            </a:r>
            <a:r>
              <a:rPr lang="en-US" sz="2000" i="1" dirty="0" smtClean="0"/>
              <a:t>wealth</a:t>
            </a:r>
          </a:p>
          <a:p>
            <a:pPr marL="0" marR="0" lvl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endParaRPr lang="en-US" sz="2000" i="1" dirty="0" smtClean="0"/>
          </a:p>
          <a:p>
            <a:pPr marL="0" marR="0" lvl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Entrepreneurial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behaviours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create </a:t>
            </a:r>
            <a:r>
              <a:rPr kumimoji="0" lang="en-US" sz="2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wealth</a:t>
            </a: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4294967295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What is Entrepreneurship 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82563" y="1754188"/>
            <a:ext cx="8821737" cy="4335462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-27432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It’s about innovation…</a:t>
            </a:r>
          </a:p>
          <a:p>
            <a:pPr marL="0" marR="0" lvl="0" indent="-27432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endParaRPr lang="en-US" sz="2000" dirty="0" smtClean="0"/>
          </a:p>
          <a:p>
            <a:pPr marL="0" marR="0" lvl="0" indent="-27432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and managing change…</a:t>
            </a:r>
          </a:p>
          <a:p>
            <a:pPr marL="0" marR="0" lvl="0" indent="-27432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endParaRPr lang="en-US" sz="2000" dirty="0" smtClean="0"/>
          </a:p>
          <a:p>
            <a:pPr marL="0" marR="0" lvl="0" indent="-27432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tabLst/>
              <a:defRPr/>
            </a:pPr>
            <a:r>
              <a:rPr lang="en-US" sz="2000" dirty="0" smtClean="0"/>
              <a:t>and making decisions with incomplete information…</a:t>
            </a:r>
          </a:p>
          <a:p>
            <a:pPr marL="0" marR="0" lvl="0" indent="-27432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-27432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Clr>
                <a:schemeClr val="tx1"/>
              </a:buClr>
              <a:buSzTx/>
              <a:tabLst/>
              <a:defRPr/>
            </a:pPr>
            <a:r>
              <a:rPr lang="en-US" sz="2000" dirty="0" smtClean="0"/>
              <a:t>a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nd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bearing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risk…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4294967295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Entrepreneurial Attitudes</a:t>
            </a:r>
            <a:endParaRPr lang="en-AU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5"/>
          </p:nvPr>
        </p:nvGraphicFramePr>
        <p:xfrm>
          <a:off x="533400" y="1752600"/>
          <a:ext cx="8077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Forces driving change</a:t>
            </a:r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3" name="Content Placeholder 3"/>
          <p:cNvGrpSpPr>
            <a:grpSpLocks noGrp="1"/>
          </p:cNvGrpSpPr>
          <p:nvPr/>
        </p:nvGrpSpPr>
        <p:grpSpPr bwMode="auto">
          <a:xfrm>
            <a:off x="533400" y="1752600"/>
            <a:ext cx="8077200" cy="4427417"/>
            <a:chOff x="480" y="1104"/>
            <a:chExt cx="5024" cy="2832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2078" y="1491"/>
              <a:ext cx="1847" cy="1137"/>
            </a:xfrm>
            <a:prstGeom prst="triangle">
              <a:avLst>
                <a:gd name="adj" fmla="val 49995"/>
              </a:avLst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717" y="2086"/>
              <a:ext cx="597" cy="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0325" tIns="30162" rIns="60325" bIns="30162">
              <a:spAutoFit/>
            </a:bodyPr>
            <a:lstStyle/>
            <a:p>
              <a:pPr algn="ctr" defTabSz="393700" eaLnBrk="0" hangingPunct="0">
                <a:spcBef>
                  <a:spcPct val="0"/>
                </a:spcBef>
              </a:pPr>
              <a:r>
                <a:rPr lang="en-US" sz="2400" b="1" dirty="0">
                  <a:solidFill>
                    <a:srgbClr val="C00000"/>
                  </a:solidFill>
                </a:rPr>
                <a:t>Firms</a:t>
              </a: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843" y="1745"/>
              <a:ext cx="1038" cy="328"/>
            </a:xfrm>
            <a:prstGeom prst="rect">
              <a:avLst/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120" y="1330"/>
              <a:ext cx="1037" cy="329"/>
            </a:xfrm>
            <a:prstGeom prst="rect">
              <a:avLst/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269" y="1308"/>
              <a:ext cx="796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ctr" defTabSz="598488" eaLnBrk="0" hangingPunct="0">
                <a:spcBef>
                  <a:spcPct val="0"/>
                </a:spcBef>
              </a:pPr>
              <a:r>
                <a:rPr lang="en-US" sz="1800" dirty="0">
                  <a:solidFill>
                    <a:srgbClr val="C00000"/>
                  </a:solidFill>
                </a:rPr>
                <a:t>Increasing </a:t>
              </a:r>
            </a:p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 dirty="0">
                  <a:solidFill>
                    <a:srgbClr val="C00000"/>
                  </a:solidFill>
                </a:rPr>
                <a:t>Volatility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2144" y="1505"/>
              <a:ext cx="399" cy="214"/>
            </a:xfrm>
            <a:prstGeom prst="line">
              <a:avLst/>
            </a:prstGeom>
            <a:noFill/>
            <a:ln w="25400">
              <a:solidFill>
                <a:srgbClr val="00004A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AU">
                <a:solidFill>
                  <a:srgbClr val="C00000"/>
                </a:solidFill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865" y="1754"/>
              <a:ext cx="1019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Market</a:t>
              </a:r>
            </a:p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Fragmentation</a:t>
              </a:r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1856" y="1901"/>
              <a:ext cx="398" cy="214"/>
            </a:xfrm>
            <a:prstGeom prst="line">
              <a:avLst/>
            </a:prstGeom>
            <a:noFill/>
            <a:ln w="25400">
              <a:solidFill>
                <a:srgbClr val="00004A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AU">
                <a:solidFill>
                  <a:srgbClr val="C00000"/>
                </a:solidFill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89" y="2157"/>
              <a:ext cx="1035" cy="327"/>
            </a:xfrm>
            <a:prstGeom prst="rect">
              <a:avLst/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618" y="2130"/>
              <a:ext cx="820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ctr" defTabSz="598488" eaLnBrk="0" hangingPunct="0"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Decreasing</a:t>
              </a:r>
            </a:p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Growth</a:t>
              </a: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1520" y="2331"/>
              <a:ext cx="399" cy="215"/>
            </a:xfrm>
            <a:prstGeom prst="line">
              <a:avLst/>
            </a:prstGeom>
            <a:noFill/>
            <a:ln w="25400">
              <a:solidFill>
                <a:srgbClr val="00004A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AU">
                <a:solidFill>
                  <a:srgbClr val="C00000"/>
                </a:solidFill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3855" y="1337"/>
              <a:ext cx="1036" cy="329"/>
            </a:xfrm>
            <a:prstGeom prst="rect">
              <a:avLst/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 flipH="1">
              <a:off x="3959" y="1351"/>
              <a:ext cx="859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Global</a:t>
              </a:r>
            </a:p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Competition</a:t>
              </a:r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 flipH="1">
              <a:off x="3440" y="1513"/>
              <a:ext cx="400" cy="213"/>
            </a:xfrm>
            <a:prstGeom prst="line">
              <a:avLst/>
            </a:prstGeom>
            <a:noFill/>
            <a:ln w="25400">
              <a:solidFill>
                <a:srgbClr val="00004A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AU">
                <a:solidFill>
                  <a:srgbClr val="C00000"/>
                </a:solidFill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4142" y="1744"/>
              <a:ext cx="1035" cy="328"/>
            </a:xfrm>
            <a:prstGeom prst="rect">
              <a:avLst/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 flipH="1">
              <a:off x="4239" y="1712"/>
              <a:ext cx="883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ctr" defTabSz="598488" eaLnBrk="0" hangingPunct="0"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Government</a:t>
              </a:r>
            </a:p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Regulation</a:t>
              </a: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 flipH="1">
              <a:off x="3726" y="1919"/>
              <a:ext cx="399" cy="214"/>
            </a:xfrm>
            <a:prstGeom prst="line">
              <a:avLst/>
            </a:prstGeom>
            <a:noFill/>
            <a:ln w="25400">
              <a:solidFill>
                <a:srgbClr val="00004A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AU">
                <a:solidFill>
                  <a:srgbClr val="C00000"/>
                </a:solidFill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468" y="2157"/>
              <a:ext cx="1036" cy="327"/>
            </a:xfrm>
            <a:prstGeom prst="rect">
              <a:avLst/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flipH="1">
              <a:off x="4589" y="2159"/>
              <a:ext cx="820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Technology</a:t>
              </a:r>
            </a:p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Changes</a:t>
              </a: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 flipH="1">
              <a:off x="4053" y="2331"/>
              <a:ext cx="398" cy="215"/>
            </a:xfrm>
            <a:prstGeom prst="line">
              <a:avLst/>
            </a:prstGeom>
            <a:noFill/>
            <a:ln w="25400">
              <a:solidFill>
                <a:srgbClr val="00004A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AU">
                <a:solidFill>
                  <a:srgbClr val="C00000"/>
                </a:solidFill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 flipV="1">
              <a:off x="632" y="2972"/>
              <a:ext cx="4790" cy="6"/>
            </a:xfrm>
            <a:prstGeom prst="line">
              <a:avLst/>
            </a:prstGeom>
            <a:noFill/>
            <a:ln w="50800">
              <a:solidFill>
                <a:srgbClr val="00004A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AU">
                <a:solidFill>
                  <a:srgbClr val="C00000"/>
                </a:solidFill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480" y="3593"/>
              <a:ext cx="910" cy="328"/>
            </a:xfrm>
            <a:prstGeom prst="rect">
              <a:avLst/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526" y="3572"/>
              <a:ext cx="828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ctr" defTabSz="598488" eaLnBrk="0" hangingPunct="0"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Downsizing</a:t>
              </a:r>
            </a:p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People</a:t>
              </a:r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 flipV="1">
              <a:off x="1011" y="3270"/>
              <a:ext cx="1114" cy="320"/>
            </a:xfrm>
            <a:prstGeom prst="line">
              <a:avLst/>
            </a:prstGeom>
            <a:noFill/>
            <a:ln w="25400">
              <a:solidFill>
                <a:srgbClr val="00004A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AU">
                <a:solidFill>
                  <a:srgbClr val="C00000"/>
                </a:solidFill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510" y="3601"/>
              <a:ext cx="914" cy="326"/>
            </a:xfrm>
            <a:prstGeom prst="rect">
              <a:avLst/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611" y="3614"/>
              <a:ext cx="748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Skills</a:t>
              </a:r>
            </a:p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Shortages</a:t>
              </a:r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flipV="1">
              <a:off x="2065" y="3285"/>
              <a:ext cx="496" cy="306"/>
            </a:xfrm>
            <a:prstGeom prst="line">
              <a:avLst/>
            </a:prstGeom>
            <a:noFill/>
            <a:ln w="25400">
              <a:solidFill>
                <a:srgbClr val="00004A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AU">
                <a:solidFill>
                  <a:srgbClr val="C00000"/>
                </a:solidFill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534" y="3601"/>
              <a:ext cx="911" cy="326"/>
            </a:xfrm>
            <a:prstGeom prst="rect">
              <a:avLst/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2596" y="3614"/>
              <a:ext cx="812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Poor</a:t>
              </a:r>
            </a:p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Distribution</a:t>
              </a:r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 flipV="1">
              <a:off x="3007" y="3249"/>
              <a:ext cx="4" cy="327"/>
            </a:xfrm>
            <a:prstGeom prst="line">
              <a:avLst/>
            </a:prstGeom>
            <a:noFill/>
            <a:ln w="25400">
              <a:solidFill>
                <a:srgbClr val="00004A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AU">
                <a:solidFill>
                  <a:srgbClr val="C00000"/>
                </a:solidFill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4584" y="3602"/>
              <a:ext cx="911" cy="327"/>
            </a:xfrm>
            <a:prstGeom prst="rect">
              <a:avLst/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 flipH="1">
              <a:off x="4673" y="3575"/>
              <a:ext cx="745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ctr" defTabSz="598488" eaLnBrk="0" hangingPunct="0"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Workforce</a:t>
              </a:r>
            </a:p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Diversity</a:t>
              </a:r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 flipH="1" flipV="1">
              <a:off x="3838" y="3272"/>
              <a:ext cx="1113" cy="320"/>
            </a:xfrm>
            <a:prstGeom prst="line">
              <a:avLst/>
            </a:prstGeom>
            <a:noFill/>
            <a:ln w="25400">
              <a:solidFill>
                <a:srgbClr val="00004A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AU">
                <a:solidFill>
                  <a:srgbClr val="C00000"/>
                </a:solidFill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3556" y="3604"/>
              <a:ext cx="911" cy="327"/>
            </a:xfrm>
            <a:prstGeom prst="rect">
              <a:avLst/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 flipH="1">
              <a:off x="3620" y="3593"/>
              <a:ext cx="745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ctr" defTabSz="598488" eaLnBrk="0" hangingPunct="0">
                <a:lnSpc>
                  <a:spcPts val="20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Aging</a:t>
              </a:r>
            </a:p>
            <a:p>
              <a:pPr algn="ctr" defTabSz="598488" eaLnBrk="0" hangingPunct="0">
                <a:lnSpc>
                  <a:spcPts val="1600"/>
                </a:lnSpc>
                <a:spcBef>
                  <a:spcPct val="0"/>
                </a:spcBef>
              </a:pPr>
              <a:r>
                <a:rPr lang="en-US" sz="1800">
                  <a:solidFill>
                    <a:srgbClr val="C00000"/>
                  </a:solidFill>
                </a:rPr>
                <a:t>Workforce</a:t>
              </a:r>
            </a:p>
          </p:txBody>
        </p:sp>
        <p:sp>
          <p:nvSpPr>
            <p:cNvPr id="40" name="Line 39"/>
            <p:cNvSpPr>
              <a:spLocks noChangeShapeType="1"/>
            </p:cNvSpPr>
            <p:nvPr/>
          </p:nvSpPr>
          <p:spPr bwMode="auto">
            <a:xfrm flipH="1" flipV="1">
              <a:off x="3432" y="3280"/>
              <a:ext cx="497" cy="306"/>
            </a:xfrm>
            <a:prstGeom prst="line">
              <a:avLst/>
            </a:prstGeom>
            <a:noFill/>
            <a:ln w="25400">
              <a:solidFill>
                <a:srgbClr val="00004A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AU">
                <a:solidFill>
                  <a:srgbClr val="C00000"/>
                </a:solidFill>
              </a:endParaRP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591" y="2666"/>
              <a:ext cx="1435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l" defTabSz="598488" eaLnBrk="0" hangingPunct="0">
                <a:spcBef>
                  <a:spcPct val="0"/>
                </a:spcBef>
              </a:pPr>
              <a:r>
                <a:rPr lang="en-US" sz="2400" dirty="0">
                  <a:solidFill>
                    <a:srgbClr val="C00000"/>
                  </a:solidFill>
                </a:rPr>
                <a:t>External Forces</a:t>
              </a:r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591" y="2964"/>
              <a:ext cx="1371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l" defTabSz="598488" eaLnBrk="0" hangingPunct="0">
                <a:spcBef>
                  <a:spcPct val="0"/>
                </a:spcBef>
              </a:pPr>
              <a:r>
                <a:rPr lang="en-US" sz="2400">
                  <a:solidFill>
                    <a:srgbClr val="C00000"/>
                  </a:solidFill>
                </a:rPr>
                <a:t>Internal Forces</a:t>
              </a:r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2601" y="1104"/>
              <a:ext cx="788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612" tIns="36512" rIns="74612" bIns="36512">
              <a:spAutoFit/>
            </a:bodyPr>
            <a:lstStyle/>
            <a:p>
              <a:pPr algn="ctr" defTabSz="598488" eaLnBrk="0" hangingPunct="0">
                <a:spcBef>
                  <a:spcPct val="0"/>
                </a:spcBef>
              </a:pPr>
              <a:r>
                <a:rPr lang="en-US" sz="1800" dirty="0">
                  <a:solidFill>
                    <a:srgbClr val="C00000"/>
                  </a:solidFill>
                </a:rPr>
                <a:t>Changing</a:t>
              </a:r>
            </a:p>
            <a:p>
              <a:pPr algn="ctr" defTabSz="598488" eaLnBrk="0" hangingPunct="0">
                <a:spcBef>
                  <a:spcPct val="0"/>
                </a:spcBef>
              </a:pPr>
              <a:r>
                <a:rPr lang="en-US" sz="1800" dirty="0">
                  <a:solidFill>
                    <a:srgbClr val="C00000"/>
                  </a:solidFill>
                </a:rPr>
                <a:t>Customers</a:t>
              </a:r>
            </a:p>
          </p:txBody>
        </p:sp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2445" y="1104"/>
              <a:ext cx="1059" cy="384"/>
            </a:xfrm>
            <a:prstGeom prst="rect">
              <a:avLst/>
            </a:prstGeom>
            <a:noFill/>
            <a:ln w="25400">
              <a:solidFill>
                <a:srgbClr val="00004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sp>
        <p:nvSpPr>
          <p:cNvPr id="46" name="Footer Placeholder 45"/>
          <p:cNvSpPr>
            <a:spLocks noGrp="1"/>
          </p:cNvSpPr>
          <p:nvPr>
            <p:ph type="ftr" sz="quarter" idx="4294967295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Locus of Control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2640013" y="1898650"/>
            <a:ext cx="3494087" cy="3475038"/>
          </a:xfrm>
          <a:custGeom>
            <a:avLst/>
            <a:gdLst>
              <a:gd name="T0" fmla="*/ 2147483647 w 2201"/>
              <a:gd name="T1" fmla="*/ 2147483647 h 2189"/>
              <a:gd name="T2" fmla="*/ 2147483647 w 2201"/>
              <a:gd name="T3" fmla="*/ 2147483647 h 2189"/>
              <a:gd name="T4" fmla="*/ 2147483647 w 2201"/>
              <a:gd name="T5" fmla="*/ 2147483647 h 2189"/>
              <a:gd name="T6" fmla="*/ 2147483647 w 2201"/>
              <a:gd name="T7" fmla="*/ 2147483647 h 2189"/>
              <a:gd name="T8" fmla="*/ 2147483647 w 2201"/>
              <a:gd name="T9" fmla="*/ 2147483647 h 2189"/>
              <a:gd name="T10" fmla="*/ 2147483647 w 2201"/>
              <a:gd name="T11" fmla="*/ 2147483647 h 2189"/>
              <a:gd name="T12" fmla="*/ 2147483647 w 2201"/>
              <a:gd name="T13" fmla="*/ 2147483647 h 2189"/>
              <a:gd name="T14" fmla="*/ 2147483647 w 2201"/>
              <a:gd name="T15" fmla="*/ 2147483647 h 2189"/>
              <a:gd name="T16" fmla="*/ 2147483647 w 2201"/>
              <a:gd name="T17" fmla="*/ 2147483647 h 2189"/>
              <a:gd name="T18" fmla="*/ 2147483647 w 2201"/>
              <a:gd name="T19" fmla="*/ 2147483647 h 2189"/>
              <a:gd name="T20" fmla="*/ 2147483647 w 2201"/>
              <a:gd name="T21" fmla="*/ 2147483647 h 2189"/>
              <a:gd name="T22" fmla="*/ 2147483647 w 2201"/>
              <a:gd name="T23" fmla="*/ 2147483647 h 2189"/>
              <a:gd name="T24" fmla="*/ 2147483647 w 2201"/>
              <a:gd name="T25" fmla="*/ 2147483647 h 2189"/>
              <a:gd name="T26" fmla="*/ 2147483647 w 2201"/>
              <a:gd name="T27" fmla="*/ 2147483647 h 2189"/>
              <a:gd name="T28" fmla="*/ 2147483647 w 2201"/>
              <a:gd name="T29" fmla="*/ 2147483647 h 2189"/>
              <a:gd name="T30" fmla="*/ 2147483647 w 2201"/>
              <a:gd name="T31" fmla="*/ 0 h 2189"/>
              <a:gd name="T32" fmla="*/ 2147483647 w 2201"/>
              <a:gd name="T33" fmla="*/ 2147483647 h 2189"/>
              <a:gd name="T34" fmla="*/ 2147483647 w 2201"/>
              <a:gd name="T35" fmla="*/ 2147483647 h 2189"/>
              <a:gd name="T36" fmla="*/ 2147483647 w 2201"/>
              <a:gd name="T37" fmla="*/ 2147483647 h 2189"/>
              <a:gd name="T38" fmla="*/ 2147483647 w 2201"/>
              <a:gd name="T39" fmla="*/ 2147483647 h 2189"/>
              <a:gd name="T40" fmla="*/ 2147483647 w 2201"/>
              <a:gd name="T41" fmla="*/ 2147483647 h 2189"/>
              <a:gd name="T42" fmla="*/ 2147483647 w 2201"/>
              <a:gd name="T43" fmla="*/ 2147483647 h 2189"/>
              <a:gd name="T44" fmla="*/ 2147483647 w 2201"/>
              <a:gd name="T45" fmla="*/ 2147483647 h 2189"/>
              <a:gd name="T46" fmla="*/ 2147483647 w 2201"/>
              <a:gd name="T47" fmla="*/ 2147483647 h 2189"/>
              <a:gd name="T48" fmla="*/ 2147483647 w 2201"/>
              <a:gd name="T49" fmla="*/ 2147483647 h 2189"/>
              <a:gd name="T50" fmla="*/ 2147483647 w 2201"/>
              <a:gd name="T51" fmla="*/ 2147483647 h 2189"/>
              <a:gd name="T52" fmla="*/ 2147483647 w 2201"/>
              <a:gd name="T53" fmla="*/ 2147483647 h 2189"/>
              <a:gd name="T54" fmla="*/ 2147483647 w 2201"/>
              <a:gd name="T55" fmla="*/ 2147483647 h 2189"/>
              <a:gd name="T56" fmla="*/ 2147483647 w 2201"/>
              <a:gd name="T57" fmla="*/ 2147483647 h 2189"/>
              <a:gd name="T58" fmla="*/ 2147483647 w 2201"/>
              <a:gd name="T59" fmla="*/ 2147483647 h 2189"/>
              <a:gd name="T60" fmla="*/ 2147483647 w 2201"/>
              <a:gd name="T61" fmla="*/ 2147483647 h 2189"/>
              <a:gd name="T62" fmla="*/ 2147483647 w 2201"/>
              <a:gd name="T63" fmla="*/ 2147483647 h 2189"/>
              <a:gd name="T64" fmla="*/ 2147483647 w 2201"/>
              <a:gd name="T65" fmla="*/ 2147483647 h 2189"/>
              <a:gd name="T66" fmla="*/ 2147483647 w 2201"/>
              <a:gd name="T67" fmla="*/ 2147483647 h 2189"/>
              <a:gd name="T68" fmla="*/ 2147483647 w 2201"/>
              <a:gd name="T69" fmla="*/ 2147483647 h 2189"/>
              <a:gd name="T70" fmla="*/ 2147483647 w 2201"/>
              <a:gd name="T71" fmla="*/ 2147483647 h 2189"/>
              <a:gd name="T72" fmla="*/ 2147483647 w 2201"/>
              <a:gd name="T73" fmla="*/ 2147483647 h 2189"/>
              <a:gd name="T74" fmla="*/ 2147483647 w 2201"/>
              <a:gd name="T75" fmla="*/ 2147483647 h 2189"/>
              <a:gd name="T76" fmla="*/ 2147483647 w 2201"/>
              <a:gd name="T77" fmla="*/ 2147483647 h 2189"/>
              <a:gd name="T78" fmla="*/ 2147483647 w 2201"/>
              <a:gd name="T79" fmla="*/ 2147483647 h 2189"/>
              <a:gd name="T80" fmla="*/ 2147483647 w 2201"/>
              <a:gd name="T81" fmla="*/ 2147483647 h 2189"/>
              <a:gd name="T82" fmla="*/ 2147483647 w 2201"/>
              <a:gd name="T83" fmla="*/ 2147483647 h 2189"/>
              <a:gd name="T84" fmla="*/ 2147483647 w 2201"/>
              <a:gd name="T85" fmla="*/ 2147483647 h 2189"/>
              <a:gd name="T86" fmla="*/ 2147483647 w 2201"/>
              <a:gd name="T87" fmla="*/ 2147483647 h 2189"/>
              <a:gd name="T88" fmla="*/ 2147483647 w 2201"/>
              <a:gd name="T89" fmla="*/ 2147483647 h 2189"/>
              <a:gd name="T90" fmla="*/ 2147483647 w 2201"/>
              <a:gd name="T91" fmla="*/ 2147483647 h 2189"/>
              <a:gd name="T92" fmla="*/ 2147483647 w 2201"/>
              <a:gd name="T93" fmla="*/ 2147483647 h 2189"/>
              <a:gd name="T94" fmla="*/ 2147483647 w 2201"/>
              <a:gd name="T95" fmla="*/ 2147483647 h 2189"/>
              <a:gd name="T96" fmla="*/ 2147483647 w 2201"/>
              <a:gd name="T97" fmla="*/ 2147483647 h 2189"/>
              <a:gd name="T98" fmla="*/ 2147483647 w 2201"/>
              <a:gd name="T99" fmla="*/ 2147483647 h 2189"/>
              <a:gd name="T100" fmla="*/ 2147483647 w 2201"/>
              <a:gd name="T101" fmla="*/ 2147483647 h 218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201"/>
              <a:gd name="T154" fmla="*/ 0 h 2189"/>
              <a:gd name="T155" fmla="*/ 2201 w 2201"/>
              <a:gd name="T156" fmla="*/ 2189 h 2189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201" h="2189">
                <a:moveTo>
                  <a:pt x="171" y="806"/>
                </a:moveTo>
                <a:lnTo>
                  <a:pt x="164" y="798"/>
                </a:lnTo>
                <a:lnTo>
                  <a:pt x="183" y="787"/>
                </a:lnTo>
                <a:lnTo>
                  <a:pt x="199" y="779"/>
                </a:lnTo>
                <a:lnTo>
                  <a:pt x="203" y="783"/>
                </a:lnTo>
                <a:lnTo>
                  <a:pt x="206" y="779"/>
                </a:lnTo>
                <a:lnTo>
                  <a:pt x="226" y="787"/>
                </a:lnTo>
                <a:lnTo>
                  <a:pt x="242" y="798"/>
                </a:lnTo>
                <a:lnTo>
                  <a:pt x="390" y="954"/>
                </a:lnTo>
                <a:lnTo>
                  <a:pt x="401" y="900"/>
                </a:lnTo>
                <a:lnTo>
                  <a:pt x="421" y="849"/>
                </a:lnTo>
                <a:lnTo>
                  <a:pt x="440" y="798"/>
                </a:lnTo>
                <a:lnTo>
                  <a:pt x="464" y="752"/>
                </a:lnTo>
                <a:lnTo>
                  <a:pt x="487" y="709"/>
                </a:lnTo>
                <a:lnTo>
                  <a:pt x="518" y="666"/>
                </a:lnTo>
                <a:lnTo>
                  <a:pt x="549" y="623"/>
                </a:lnTo>
                <a:lnTo>
                  <a:pt x="584" y="584"/>
                </a:lnTo>
                <a:lnTo>
                  <a:pt x="623" y="549"/>
                </a:lnTo>
                <a:lnTo>
                  <a:pt x="666" y="518"/>
                </a:lnTo>
                <a:lnTo>
                  <a:pt x="709" y="487"/>
                </a:lnTo>
                <a:lnTo>
                  <a:pt x="752" y="460"/>
                </a:lnTo>
                <a:lnTo>
                  <a:pt x="799" y="436"/>
                </a:lnTo>
                <a:lnTo>
                  <a:pt x="849" y="417"/>
                </a:lnTo>
                <a:lnTo>
                  <a:pt x="900" y="397"/>
                </a:lnTo>
                <a:lnTo>
                  <a:pt x="951" y="386"/>
                </a:lnTo>
                <a:lnTo>
                  <a:pt x="1157" y="191"/>
                </a:lnTo>
                <a:lnTo>
                  <a:pt x="958" y="0"/>
                </a:lnTo>
                <a:lnTo>
                  <a:pt x="865" y="15"/>
                </a:lnTo>
                <a:lnTo>
                  <a:pt x="775" y="39"/>
                </a:lnTo>
                <a:lnTo>
                  <a:pt x="690" y="70"/>
                </a:lnTo>
                <a:lnTo>
                  <a:pt x="604" y="105"/>
                </a:lnTo>
                <a:lnTo>
                  <a:pt x="526" y="152"/>
                </a:lnTo>
                <a:lnTo>
                  <a:pt x="448" y="202"/>
                </a:lnTo>
                <a:lnTo>
                  <a:pt x="378" y="257"/>
                </a:lnTo>
                <a:lnTo>
                  <a:pt x="312" y="319"/>
                </a:lnTo>
                <a:lnTo>
                  <a:pt x="253" y="386"/>
                </a:lnTo>
                <a:lnTo>
                  <a:pt x="199" y="456"/>
                </a:lnTo>
                <a:lnTo>
                  <a:pt x="148" y="534"/>
                </a:lnTo>
                <a:lnTo>
                  <a:pt x="105" y="612"/>
                </a:lnTo>
                <a:lnTo>
                  <a:pt x="66" y="697"/>
                </a:lnTo>
                <a:lnTo>
                  <a:pt x="39" y="783"/>
                </a:lnTo>
                <a:lnTo>
                  <a:pt x="16" y="876"/>
                </a:lnTo>
                <a:lnTo>
                  <a:pt x="0" y="970"/>
                </a:lnTo>
                <a:lnTo>
                  <a:pt x="164" y="798"/>
                </a:lnTo>
                <a:lnTo>
                  <a:pt x="171" y="806"/>
                </a:lnTo>
                <a:close/>
                <a:moveTo>
                  <a:pt x="2041" y="1383"/>
                </a:moveTo>
                <a:lnTo>
                  <a:pt x="2041" y="1383"/>
                </a:lnTo>
                <a:lnTo>
                  <a:pt x="2026" y="1395"/>
                </a:lnTo>
                <a:lnTo>
                  <a:pt x="2006" y="1398"/>
                </a:lnTo>
                <a:lnTo>
                  <a:pt x="2002" y="1398"/>
                </a:lnTo>
                <a:lnTo>
                  <a:pt x="1998" y="1398"/>
                </a:lnTo>
                <a:lnTo>
                  <a:pt x="1979" y="1395"/>
                </a:lnTo>
                <a:lnTo>
                  <a:pt x="1963" y="1383"/>
                </a:lnTo>
                <a:lnTo>
                  <a:pt x="1971" y="1371"/>
                </a:lnTo>
                <a:lnTo>
                  <a:pt x="1963" y="1383"/>
                </a:lnTo>
                <a:lnTo>
                  <a:pt x="1815" y="1223"/>
                </a:lnTo>
                <a:lnTo>
                  <a:pt x="1804" y="1278"/>
                </a:lnTo>
                <a:lnTo>
                  <a:pt x="1788" y="1332"/>
                </a:lnTo>
                <a:lnTo>
                  <a:pt x="1765" y="1383"/>
                </a:lnTo>
                <a:lnTo>
                  <a:pt x="1741" y="1430"/>
                </a:lnTo>
                <a:lnTo>
                  <a:pt x="1718" y="1476"/>
                </a:lnTo>
                <a:lnTo>
                  <a:pt x="1687" y="1523"/>
                </a:lnTo>
                <a:lnTo>
                  <a:pt x="1652" y="1566"/>
                </a:lnTo>
                <a:lnTo>
                  <a:pt x="1617" y="1605"/>
                </a:lnTo>
                <a:lnTo>
                  <a:pt x="1578" y="1640"/>
                </a:lnTo>
                <a:lnTo>
                  <a:pt x="1535" y="1675"/>
                </a:lnTo>
                <a:lnTo>
                  <a:pt x="1492" y="1706"/>
                </a:lnTo>
                <a:lnTo>
                  <a:pt x="1445" y="1733"/>
                </a:lnTo>
                <a:lnTo>
                  <a:pt x="1395" y="1757"/>
                </a:lnTo>
                <a:lnTo>
                  <a:pt x="1344" y="1776"/>
                </a:lnTo>
                <a:lnTo>
                  <a:pt x="1293" y="1796"/>
                </a:lnTo>
                <a:lnTo>
                  <a:pt x="1239" y="1807"/>
                </a:lnTo>
                <a:lnTo>
                  <a:pt x="1048" y="1987"/>
                </a:lnTo>
                <a:lnTo>
                  <a:pt x="1258" y="2189"/>
                </a:lnTo>
                <a:lnTo>
                  <a:pt x="1352" y="2174"/>
                </a:lnTo>
                <a:lnTo>
                  <a:pt x="1441" y="2150"/>
                </a:lnTo>
                <a:lnTo>
                  <a:pt x="1527" y="2115"/>
                </a:lnTo>
                <a:lnTo>
                  <a:pt x="1609" y="2080"/>
                </a:lnTo>
                <a:lnTo>
                  <a:pt x="1687" y="2033"/>
                </a:lnTo>
                <a:lnTo>
                  <a:pt x="1761" y="1983"/>
                </a:lnTo>
                <a:lnTo>
                  <a:pt x="1831" y="1924"/>
                </a:lnTo>
                <a:lnTo>
                  <a:pt x="1897" y="1862"/>
                </a:lnTo>
                <a:lnTo>
                  <a:pt x="1956" y="1796"/>
                </a:lnTo>
                <a:lnTo>
                  <a:pt x="2010" y="1726"/>
                </a:lnTo>
                <a:lnTo>
                  <a:pt x="2061" y="1648"/>
                </a:lnTo>
                <a:lnTo>
                  <a:pt x="2104" y="1566"/>
                </a:lnTo>
                <a:lnTo>
                  <a:pt x="2139" y="1484"/>
                </a:lnTo>
                <a:lnTo>
                  <a:pt x="2166" y="1395"/>
                </a:lnTo>
                <a:lnTo>
                  <a:pt x="2189" y="1305"/>
                </a:lnTo>
                <a:lnTo>
                  <a:pt x="2201" y="1211"/>
                </a:lnTo>
                <a:lnTo>
                  <a:pt x="2041" y="1383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312989" y="2564904"/>
            <a:ext cx="16294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AU" sz="2400" b="1" dirty="0">
                <a:solidFill>
                  <a:srgbClr val="000066"/>
                </a:solidFill>
              </a:rPr>
              <a:t>Economy</a:t>
            </a:r>
            <a:endParaRPr lang="en-US" sz="2400" b="1" dirty="0">
              <a:solidFill>
                <a:srgbClr val="000066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4153967" y="2569369"/>
            <a:ext cx="1481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AU" sz="2400" b="1" dirty="0">
                <a:solidFill>
                  <a:srgbClr val="FF0000"/>
                </a:solidFill>
              </a:rPr>
              <a:t>Banks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2051720" y="3026569"/>
            <a:ext cx="21022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AU" sz="2400" b="1" dirty="0">
                <a:solidFill>
                  <a:srgbClr val="008000"/>
                </a:solidFill>
              </a:rPr>
              <a:t>Competition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153967" y="3031034"/>
            <a:ext cx="2087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AU" sz="2400" b="1" dirty="0">
                <a:solidFill>
                  <a:srgbClr val="6600CC"/>
                </a:solidFill>
              </a:rPr>
              <a:t>Customers</a:t>
            </a:r>
            <a:endParaRPr lang="en-US" sz="2400" b="1" dirty="0">
              <a:solidFill>
                <a:srgbClr val="6600CC"/>
              </a:solidFill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0" y="5805488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AU" sz="3200" b="1" dirty="0">
                <a:solidFill>
                  <a:srgbClr val="C00000"/>
                </a:solidFill>
              </a:rPr>
              <a:t>Where does the control lie?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4294967295"/>
          </p:nvPr>
        </p:nvSpPr>
        <p:spPr>
          <a:xfrm>
            <a:off x="530352" y="6324600"/>
            <a:ext cx="5260848" cy="15087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Reasons why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33400" y="6324600"/>
            <a:ext cx="5257800" cy="1524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AU" dirty="0" smtClean="0">
                <a:latin typeface="Arial (Body)"/>
              </a:rPr>
              <a:t>Management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>
                <a:latin typeface="Arial (Body)"/>
              </a:rPr>
              <a:t>Poor financial information and skills</a:t>
            </a:r>
            <a:endParaRPr lang="en-AU" dirty="0">
              <a:latin typeface="Arial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wC Presentation Red">
  <a:themeElements>
    <a:clrScheme name="PwC Red">
      <a:dk1>
        <a:srgbClr val="000000"/>
      </a:dk1>
      <a:lt1>
        <a:srgbClr val="FFFFFF"/>
      </a:lt1>
      <a:dk2>
        <a:srgbClr val="E0301E"/>
      </a:dk2>
      <a:lt2>
        <a:srgbClr val="FFFFFF"/>
      </a:lt2>
      <a:accent1>
        <a:srgbClr val="E0301E"/>
      </a:accent1>
      <a:accent2>
        <a:srgbClr val="A32020"/>
      </a:accent2>
      <a:accent3>
        <a:srgbClr val="E27588"/>
      </a:accent3>
      <a:accent4>
        <a:srgbClr val="602320"/>
      </a:accent4>
      <a:accent5>
        <a:srgbClr val="FFB600"/>
      </a:accent5>
      <a:accent6>
        <a:srgbClr val="DC6900"/>
      </a:accent6>
      <a:hlink>
        <a:srgbClr val="0000FF"/>
      </a:hlink>
      <a:folHlink>
        <a:srgbClr val="0000FF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PwC Presentation Red</Template>
  <TotalTime>3031</TotalTime>
  <Words>199</Words>
  <Application>Microsoft Office PowerPoint</Application>
  <PresentationFormat>On-screen Show (4:3)</PresentationFormat>
  <Paragraphs>78</Paragraphs>
  <Slides>12</Slides>
  <Notes>1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PwC Presentation Red</vt:lpstr>
      <vt:lpstr>Slide 1</vt:lpstr>
      <vt:lpstr>Some of our clients</vt:lpstr>
      <vt:lpstr>Key Success Principles</vt:lpstr>
      <vt:lpstr>The value of the Entrepreneur</vt:lpstr>
      <vt:lpstr>What is Entrepreneurship </vt:lpstr>
      <vt:lpstr>Entrepreneurial Attitudes</vt:lpstr>
      <vt:lpstr>Forces driving change</vt:lpstr>
      <vt:lpstr>Locus of Control</vt:lpstr>
      <vt:lpstr>Reasons why</vt:lpstr>
      <vt:lpstr>Are you creating or destroying value?</vt:lpstr>
      <vt:lpstr>Business Improvement Process</vt:lpstr>
      <vt:lpstr>Business Improvement Process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Angela J Newton</dc:creator>
  <cp:lastModifiedBy>Jason</cp:lastModifiedBy>
  <cp:revision>268</cp:revision>
  <dcterms:created xsi:type="dcterms:W3CDTF">2010-09-16T05:09:37Z</dcterms:created>
  <dcterms:modified xsi:type="dcterms:W3CDTF">2014-01-01T17:40:19Z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4</vt:lpwstr>
  </property>
</Properties>
</file>